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charts/chart1.xml" ContentType="application/vnd.openxmlformats-officedocument.drawingml.chart+xml"/>
  <Override PartName="/ppt/comments/comment1.xml" ContentType="application/vnd.openxmlformats-officedocument.presentationml.comment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8" r:id="rId2"/>
  </p:sldIdLst>
  <p:sldSz cx="15119350" cy="21383625"/>
  <p:notesSz cx="6858000" cy="9144000"/>
  <p:defaultTex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p:defaultTextStyle>
  <p:extLst>
    <p:ext uri="{EFAFB233-063F-42B5-8137-9DF3F51BA10A}">
      <p15:sldGuideLst xmlns:p15="http://schemas.microsoft.com/office/powerpoint/2012/main">
        <p15:guide id="1" orient="horz" pos="6735">
          <p15:clr>
            <a:srgbClr val="A4A3A4"/>
          </p15:clr>
        </p15:guide>
        <p15:guide id="2" pos="476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llman, Alexander J. (CDC/OID/NCHHSTP)" initials="MAJ(" lastIdx="5" clrIdx="0">
    <p:extLst/>
  </p:cmAuthor>
  <p:cmAuthor id="2" name="Nasrullah, Muazzam (CDC/OID/NCHHSTP)" initials="NM(" lastIdx="3" clrIdx="1">
    <p:extLst/>
  </p:cmAuthor>
  <p:cmAuthor id="3" name="Lia Gvinjilia" initials="LG" lastIdx="2" clrIdx="2">
    <p:extLst>
      <p:ext uri="{19B8F6BF-5375-455C-9EA6-DF929625EA0E}">
        <p15:presenceInfo xmlns:p15="http://schemas.microsoft.com/office/powerpoint/2012/main" userId="305800427bb05ab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A7A9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71" autoAdjust="0"/>
    <p:restoredTop sz="99822" autoAdjust="0"/>
  </p:normalViewPr>
  <p:slideViewPr>
    <p:cSldViewPr snapToGrid="0">
      <p:cViewPr>
        <p:scale>
          <a:sx n="70" d="100"/>
          <a:sy n="70" d="100"/>
        </p:scale>
        <p:origin x="978" y="-438"/>
      </p:cViewPr>
      <p:guideLst>
        <p:guide orient="horz" pos="6735"/>
        <p:guide pos="476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Care cascade April 2015-December 2016</a:t>
            </a:r>
          </a:p>
        </c:rich>
      </c:tx>
      <c:overlay val="0"/>
    </c:title>
    <c:autoTitleDeleted val="0"/>
    <c:plotArea>
      <c:layout/>
      <c:barChart>
        <c:barDir val="bar"/>
        <c:grouping val="clustered"/>
        <c:varyColors val="0"/>
        <c:ser>
          <c:idx val="0"/>
          <c:order val="0"/>
          <c:tx>
            <c:strRef>
              <c:f>Sheet1!$B$1</c:f>
              <c:strCache>
                <c:ptCount val="1"/>
                <c:pt idx="0">
                  <c:v>Care cascade</c:v>
                </c:pt>
              </c:strCache>
            </c:strRef>
          </c:tx>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atMod val="105000"/>
                </a:schemeClr>
              </a:solidFill>
              <a:prstDash val="solid"/>
            </a:ln>
            <a:effectLst>
              <a:outerShdw blurRad="40000" dist="20000" dir="5400000" rotWithShape="0">
                <a:srgbClr val="000000">
                  <a:alpha val="38000"/>
                </a:srgbClr>
              </a:outerShdw>
            </a:effectLst>
          </c:spPr>
          <c:invertIfNegative val="0"/>
          <c:dPt>
            <c:idx val="0"/>
            <c:invertIfNegative val="0"/>
            <c:bubble3D val="0"/>
            <c:spPr>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c:spPr>
            <c:extLst>
              <c:ext xmlns:c16="http://schemas.microsoft.com/office/drawing/2014/chart" uri="{C3380CC4-5D6E-409C-BE32-E72D297353CC}">
                <c16:uniqueId val="{00000001-3A33-403F-BD48-AC4699BDAC6E}"/>
              </c:ext>
            </c:extLst>
          </c:dPt>
          <c:dPt>
            <c:idx val="1"/>
            <c:invertIfNegative val="0"/>
            <c:bubble3D val="0"/>
            <c:spPr>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c:spPr>
            <c:extLst>
              <c:ext xmlns:c16="http://schemas.microsoft.com/office/drawing/2014/chart" uri="{C3380CC4-5D6E-409C-BE32-E72D297353CC}">
                <c16:uniqueId val="{00000003-3A33-403F-BD48-AC4699BDAC6E}"/>
              </c:ext>
            </c:extLst>
          </c:dPt>
          <c:dPt>
            <c:idx val="2"/>
            <c:invertIfNegative val="0"/>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c:spPr>
            <c:extLst>
              <c:ext xmlns:c16="http://schemas.microsoft.com/office/drawing/2014/chart" uri="{C3380CC4-5D6E-409C-BE32-E72D297353CC}">
                <c16:uniqueId val="{00000005-3A33-403F-BD48-AC4699BDAC6E}"/>
              </c:ext>
            </c:extLst>
          </c:dPt>
          <c:dPt>
            <c:idx val="3"/>
            <c:invertIfNegative val="0"/>
            <c:bubble3D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w="9525" cap="flat" cmpd="sng" algn="ctr">
                <a:solidFill>
                  <a:schemeClr val="accent1">
                    <a:shade val="95000"/>
                    <a:satMod val="105000"/>
                  </a:schemeClr>
                </a:solidFill>
                <a:prstDash val="solid"/>
              </a:ln>
              <a:effectLst>
                <a:outerShdw blurRad="40000" dist="23000" dir="5400000" rotWithShape="0">
                  <a:srgbClr val="000000">
                    <a:alpha val="35000"/>
                  </a:srgbClr>
                </a:outerShdw>
              </a:effectLst>
            </c:spPr>
            <c:extLst>
              <c:ext xmlns:c16="http://schemas.microsoft.com/office/drawing/2014/chart" uri="{C3380CC4-5D6E-409C-BE32-E72D297353CC}">
                <c16:uniqueId val="{00000007-3A33-403F-BD48-AC4699BDAC6E}"/>
              </c:ext>
            </c:extLst>
          </c:dPt>
          <c:dPt>
            <c:idx val="5"/>
            <c:invertIfNegative val="0"/>
            <c:bubble3D val="0"/>
            <c:spPr>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c:spPr>
            <c:extLst>
              <c:ext xmlns:c16="http://schemas.microsoft.com/office/drawing/2014/chart" uri="{C3380CC4-5D6E-409C-BE32-E72D297353CC}">
                <c16:uniqueId val="{00000009-3A33-403F-BD48-AC4699BDAC6E}"/>
              </c:ext>
            </c:extLst>
          </c:dPt>
          <c:dPt>
            <c:idx val="6"/>
            <c:invertIfNegative val="0"/>
            <c:bubble3D val="0"/>
            <c:spPr>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c:spPr>
            <c:extLst>
              <c:ext xmlns:c16="http://schemas.microsoft.com/office/drawing/2014/chart" uri="{C3380CC4-5D6E-409C-BE32-E72D297353CC}">
                <c16:uniqueId val="{0000000B-3A33-403F-BD48-AC4699BDAC6E}"/>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Completed treatment</c:v>
                </c:pt>
                <c:pt idx="1">
                  <c:v>Began the treatment</c:v>
                </c:pt>
                <c:pt idx="2">
                  <c:v>Chronic HCV </c:v>
                </c:pt>
                <c:pt idx="3">
                  <c:v>Initiated a diagnostic evaluation</c:v>
                </c:pt>
                <c:pt idx="4">
                  <c:v>HCV antibody positive</c:v>
                </c:pt>
              </c:strCache>
            </c:strRef>
          </c:cat>
          <c:val>
            <c:numRef>
              <c:f>Sheet1!$B$2:$B$6</c:f>
              <c:numCache>
                <c:formatCode>General</c:formatCode>
                <c:ptCount val="5"/>
                <c:pt idx="0">
                  <c:v>19778</c:v>
                </c:pt>
                <c:pt idx="1">
                  <c:v>27595</c:v>
                </c:pt>
                <c:pt idx="2">
                  <c:v>30046</c:v>
                </c:pt>
                <c:pt idx="3">
                  <c:v>38113</c:v>
                </c:pt>
                <c:pt idx="4">
                  <c:v>58223</c:v>
                </c:pt>
              </c:numCache>
            </c:numRef>
          </c:val>
          <c:extLst>
            <c:ext xmlns:c16="http://schemas.microsoft.com/office/drawing/2014/chart" uri="{C3380CC4-5D6E-409C-BE32-E72D297353CC}">
              <c16:uniqueId val="{0000000C-3A33-403F-BD48-AC4699BDAC6E}"/>
            </c:ext>
          </c:extLst>
        </c:ser>
        <c:dLbls>
          <c:showLegendKey val="0"/>
          <c:showVal val="0"/>
          <c:showCatName val="0"/>
          <c:showSerName val="0"/>
          <c:showPercent val="0"/>
          <c:showBubbleSize val="0"/>
        </c:dLbls>
        <c:gapWidth val="150"/>
        <c:axId val="109202432"/>
        <c:axId val="109220608"/>
      </c:barChart>
      <c:catAx>
        <c:axId val="109202432"/>
        <c:scaling>
          <c:orientation val="minMax"/>
        </c:scaling>
        <c:delete val="0"/>
        <c:axPos val="l"/>
        <c:numFmt formatCode="General" sourceLinked="1"/>
        <c:majorTickMark val="none"/>
        <c:minorTickMark val="none"/>
        <c:tickLblPos val="nextTo"/>
        <c:txPr>
          <a:bodyPr/>
          <a:lstStyle/>
          <a:p>
            <a:pPr>
              <a:defRPr sz="1400"/>
            </a:pPr>
            <a:endParaRPr lang="en-US"/>
          </a:p>
        </c:txPr>
        <c:crossAx val="109220608"/>
        <c:crosses val="autoZero"/>
        <c:auto val="1"/>
        <c:lblAlgn val="ctr"/>
        <c:lblOffset val="100"/>
        <c:noMultiLvlLbl val="0"/>
      </c:catAx>
      <c:valAx>
        <c:axId val="109220608"/>
        <c:scaling>
          <c:orientation val="minMax"/>
        </c:scaling>
        <c:delete val="1"/>
        <c:axPos val="b"/>
        <c:title>
          <c:tx>
            <c:rich>
              <a:bodyPr/>
              <a:lstStyle/>
              <a:p>
                <a:pPr marL="0" marR="0" indent="0" algn="l" defTabSz="914400" rtl="0" eaLnBrk="1" fontAlgn="auto" latinLnBrk="0" hangingPunct="1">
                  <a:lnSpc>
                    <a:spcPct val="100000"/>
                  </a:lnSpc>
                  <a:spcBef>
                    <a:spcPts val="0"/>
                  </a:spcBef>
                  <a:spcAft>
                    <a:spcPts val="0"/>
                  </a:spcAft>
                  <a:buClrTx/>
                  <a:buSzTx/>
                  <a:buFontTx/>
                  <a:buNone/>
                  <a:tabLst/>
                  <a:defRPr sz="1800" b="1" i="0" u="none" strike="noStrike" kern="1200" baseline="0">
                    <a:solidFill>
                      <a:srgbClr val="0F56DC"/>
                    </a:solidFill>
                    <a:latin typeface="+mn-lt"/>
                    <a:ea typeface="+mn-ea"/>
                    <a:cs typeface="+mn-cs"/>
                  </a:defRPr>
                </a:pPr>
                <a:r>
                  <a:rPr lang="en-US" sz="1400" b="0" dirty="0"/>
                  <a:t>Of those who completed the</a:t>
                </a:r>
                <a:r>
                  <a:rPr lang="en-US" sz="1400" b="0" baseline="0" dirty="0"/>
                  <a:t> treatment SVR was achieved </a:t>
                </a:r>
                <a:r>
                  <a:rPr lang="en-US" sz="1400" b="1" dirty="0">
                    <a:effectLst/>
                  </a:rPr>
                  <a:t>79.5% </a:t>
                </a:r>
                <a:r>
                  <a:rPr lang="en-US" sz="1400" b="0" dirty="0">
                    <a:effectLst/>
                  </a:rPr>
                  <a:t>in </a:t>
                </a:r>
                <a:r>
                  <a:rPr lang="en-US" sz="1400" b="0" dirty="0" err="1">
                    <a:effectLst/>
                  </a:rPr>
                  <a:t>Sofosbuvir</a:t>
                </a:r>
                <a:r>
                  <a:rPr lang="en-US" sz="1400" b="0" dirty="0">
                    <a:effectLst/>
                  </a:rPr>
                  <a:t>-based regimens and </a:t>
                </a:r>
                <a:r>
                  <a:rPr lang="en-US" sz="1400" b="1" dirty="0">
                    <a:effectLst/>
                  </a:rPr>
                  <a:t>98.2% </a:t>
                </a:r>
                <a:r>
                  <a:rPr lang="en-US" sz="1400" b="0" dirty="0">
                    <a:effectLst/>
                  </a:rPr>
                  <a:t>in </a:t>
                </a:r>
                <a:r>
                  <a:rPr lang="en-US" sz="1400" b="0" dirty="0" err="1">
                    <a:effectLst/>
                  </a:rPr>
                  <a:t>sofosbuvir</a:t>
                </a:r>
                <a:r>
                  <a:rPr lang="en-US" sz="1400" b="0" dirty="0">
                    <a:effectLst/>
                  </a:rPr>
                  <a:t>/</a:t>
                </a:r>
                <a:r>
                  <a:rPr lang="en-US" sz="1400" b="0" dirty="0" err="1">
                    <a:effectLst/>
                  </a:rPr>
                  <a:t>ledipasvir</a:t>
                </a:r>
                <a:r>
                  <a:rPr lang="en-US" sz="1400" b="0" dirty="0">
                    <a:effectLst/>
                  </a:rPr>
                  <a:t>-based regimens.</a:t>
                </a:r>
              </a:p>
              <a:p>
                <a:pPr marL="0" marR="0" indent="0" algn="l" defTabSz="914400" rtl="0" eaLnBrk="1" fontAlgn="auto" latinLnBrk="0" hangingPunct="1">
                  <a:lnSpc>
                    <a:spcPct val="100000"/>
                  </a:lnSpc>
                  <a:spcBef>
                    <a:spcPts val="0"/>
                  </a:spcBef>
                  <a:spcAft>
                    <a:spcPts val="0"/>
                  </a:spcAft>
                  <a:buClrTx/>
                  <a:buSzTx/>
                  <a:buFontTx/>
                  <a:buNone/>
                  <a:tabLst/>
                  <a:defRPr sz="1800" b="1" i="0" u="none" strike="noStrike" kern="1200" baseline="0">
                    <a:solidFill>
                      <a:srgbClr val="0F56DC"/>
                    </a:solidFill>
                    <a:latin typeface="+mn-lt"/>
                    <a:ea typeface="+mn-ea"/>
                    <a:cs typeface="+mn-cs"/>
                  </a:defRPr>
                </a:pPr>
                <a:r>
                  <a:rPr lang="en-US" sz="1400" baseline="0" dirty="0"/>
                  <a:t> </a:t>
                </a:r>
                <a:endParaRPr lang="en-US" sz="1400" dirty="0"/>
              </a:p>
            </c:rich>
          </c:tx>
          <c:layout>
            <c:manualLayout>
              <c:xMode val="edge"/>
              <c:yMode val="edge"/>
              <c:x val="0.10598615141345682"/>
              <c:y val="0.85390753778444706"/>
            </c:manualLayout>
          </c:layout>
          <c:overlay val="0"/>
        </c:title>
        <c:numFmt formatCode="General" sourceLinked="1"/>
        <c:majorTickMark val="none"/>
        <c:minorTickMark val="none"/>
        <c:tickLblPos val="nextTo"/>
        <c:crossAx val="10920243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omments/comment1.xml><?xml version="1.0" encoding="utf-8"?>
<p:cmLst xmlns:a="http://schemas.openxmlformats.org/drawingml/2006/main" xmlns:r="http://schemas.openxmlformats.org/officeDocument/2006/relationships" xmlns:p="http://schemas.openxmlformats.org/presentationml/2006/main">
  <p:cm authorId="3" dt="2017-09-29T16:06:43.729" idx="2">
    <p:pos x="2571" y="12913"/>
    <p:text>Of those who completed treatment and  were assessed for sustained virologic response (SVR), 79.5% in sofosbuvir-based regimen group and 98.2% in sofosbuvir/ledipasvir treatment group attained SVR</p:text>
    <p:extLst>
      <p:ext uri="{C676402C-5697-4E1C-873F-D02D1690AC5C}">
        <p15:threadingInfo xmlns:p15="http://schemas.microsoft.com/office/powerpoint/2012/main" timeZoneBias="-240"/>
      </p:ext>
    </p:extLst>
  </p:cm>
</p:cmLst>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_NCHHSTP">
    <p:bg>
      <p:bgPr>
        <a:solidFill>
          <a:schemeClr val="bg2"/>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print">
            <a:extLst>
              <a:ext uri="{28A0092B-C50C-407E-A947-70E740481C1C}">
                <a14:useLocalDpi xmlns:a14="http://schemas.microsoft.com/office/drawing/2010/main" val="0"/>
              </a:ext>
            </a:extLst>
          </a:blip>
          <a:srcRect b="15561"/>
          <a:stretch/>
        </p:blipFill>
        <p:spPr>
          <a:xfrm>
            <a:off x="0" y="2"/>
            <a:ext cx="15119350" cy="3774764"/>
          </a:xfrm>
          <a:prstGeom prst="rect">
            <a:avLst/>
          </a:prstGeom>
        </p:spPr>
      </p:pic>
      <p:sp>
        <p:nvSpPr>
          <p:cNvPr id="7" name="Title 1"/>
          <p:cNvSpPr>
            <a:spLocks noGrp="1"/>
          </p:cNvSpPr>
          <p:nvPr>
            <p:ph type="title"/>
          </p:nvPr>
        </p:nvSpPr>
        <p:spPr>
          <a:xfrm>
            <a:off x="755967" y="4321845"/>
            <a:ext cx="13904010" cy="3682332"/>
          </a:xfrm>
          <a:prstGeom prst="rect">
            <a:avLst/>
          </a:prstGeom>
        </p:spPr>
        <p:txBody>
          <a:bodyPr/>
          <a:lstStyle>
            <a:lvl1pPr algn="l">
              <a:lnSpc>
                <a:spcPts val="4961"/>
              </a:lnSpc>
              <a:defRPr sz="4630" b="1" baseline="0">
                <a:solidFill>
                  <a:srgbClr val="00788A"/>
                </a:solidFill>
                <a:effectLst/>
                <a:latin typeface="Calibri"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755968" y="8915610"/>
            <a:ext cx="10583545" cy="1425575"/>
          </a:xfrm>
          <a:prstGeom prst="rect">
            <a:avLst/>
          </a:prstGeom>
        </p:spPr>
        <p:txBody>
          <a:bodyPr/>
          <a:lstStyle>
            <a:lvl1pPr marL="0" indent="0" algn="l">
              <a:buNone/>
              <a:defRPr sz="3307" b="1" baseline="0">
                <a:solidFill>
                  <a:srgbClr val="00788A"/>
                </a:solidFill>
                <a:effectLst/>
                <a:latin typeface="Calibri" pitchFamily="34" charset="0"/>
              </a:defRPr>
            </a:lvl1pPr>
            <a:lvl2pPr marL="755980" indent="0" algn="ctr">
              <a:buNone/>
              <a:defRPr>
                <a:solidFill>
                  <a:schemeClr val="tx1">
                    <a:tint val="75000"/>
                  </a:schemeClr>
                </a:solidFill>
              </a:defRPr>
            </a:lvl2pPr>
            <a:lvl3pPr marL="1511960" indent="0" algn="ctr">
              <a:buNone/>
              <a:defRPr>
                <a:solidFill>
                  <a:schemeClr val="tx1">
                    <a:tint val="75000"/>
                  </a:schemeClr>
                </a:solidFill>
              </a:defRPr>
            </a:lvl3pPr>
            <a:lvl4pPr marL="2267941" indent="0" algn="ctr">
              <a:buNone/>
              <a:defRPr>
                <a:solidFill>
                  <a:schemeClr val="tx1">
                    <a:tint val="75000"/>
                  </a:schemeClr>
                </a:solidFill>
              </a:defRPr>
            </a:lvl4pPr>
            <a:lvl5pPr marL="3023921" indent="0" algn="ctr">
              <a:buNone/>
              <a:defRPr>
                <a:solidFill>
                  <a:schemeClr val="tx1">
                    <a:tint val="75000"/>
                  </a:schemeClr>
                </a:solidFill>
              </a:defRPr>
            </a:lvl5pPr>
            <a:lvl6pPr marL="3779901" indent="0" algn="ctr">
              <a:buNone/>
              <a:defRPr>
                <a:solidFill>
                  <a:schemeClr val="tx1">
                    <a:tint val="75000"/>
                  </a:schemeClr>
                </a:solidFill>
              </a:defRPr>
            </a:lvl6pPr>
            <a:lvl7pPr marL="4535881" indent="0" algn="ctr">
              <a:buNone/>
              <a:defRPr>
                <a:solidFill>
                  <a:schemeClr val="tx1">
                    <a:tint val="75000"/>
                  </a:schemeClr>
                </a:solidFill>
              </a:defRPr>
            </a:lvl7pPr>
            <a:lvl8pPr marL="5291861" indent="0" algn="ctr">
              <a:buNone/>
              <a:defRPr>
                <a:solidFill>
                  <a:schemeClr val="tx1">
                    <a:tint val="75000"/>
                  </a:schemeClr>
                </a:solidFill>
              </a:defRPr>
            </a:lvl8pPr>
            <a:lvl9pPr marL="6047842" indent="0" algn="ctr">
              <a:buNone/>
              <a:defRPr>
                <a:solidFill>
                  <a:schemeClr val="tx1">
                    <a:tint val="75000"/>
                  </a:schemeClr>
                </a:solidFill>
              </a:defRPr>
            </a:lvl9pPr>
          </a:lstStyle>
          <a:p>
            <a:r>
              <a:rPr lang="en-US"/>
              <a:t>Click to edit Master subtitle style</a:t>
            </a:r>
            <a:endParaRPr lang="en-US" dirty="0"/>
          </a:p>
        </p:txBody>
      </p:sp>
      <p:sp>
        <p:nvSpPr>
          <p:cNvPr id="10" name="Text Placeholder 8"/>
          <p:cNvSpPr>
            <a:spLocks noGrp="1"/>
          </p:cNvSpPr>
          <p:nvPr>
            <p:ph type="body" sz="quarter" idx="10"/>
          </p:nvPr>
        </p:nvSpPr>
        <p:spPr>
          <a:xfrm>
            <a:off x="755968" y="12303906"/>
            <a:ext cx="10583545" cy="4039129"/>
          </a:xfrm>
          <a:prstGeom prst="rect">
            <a:avLst/>
          </a:prstGeom>
        </p:spPr>
        <p:txBody>
          <a:bodyPr/>
          <a:lstStyle>
            <a:lvl1pPr marL="0" indent="0" algn="l">
              <a:lnSpc>
                <a:spcPts val="3307"/>
              </a:lnSpc>
              <a:buNone/>
              <a:defRPr sz="2976" baseline="0">
                <a:solidFill>
                  <a:srgbClr val="00788A"/>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a:t>Edit Master text styles</a:t>
            </a:r>
          </a:p>
        </p:txBody>
      </p:sp>
      <p:sp>
        <p:nvSpPr>
          <p:cNvPr id="6" name="TextBox 5"/>
          <p:cNvSpPr txBox="1"/>
          <p:nvPr/>
        </p:nvSpPr>
        <p:spPr>
          <a:xfrm>
            <a:off x="755968" y="374799"/>
            <a:ext cx="11414044" cy="3818353"/>
          </a:xfrm>
          <a:prstGeom prst="rect">
            <a:avLst/>
          </a:prstGeom>
          <a:noFill/>
        </p:spPr>
        <p:txBody>
          <a:bodyPr wrap="square" rtlCol="0">
            <a:spAutoFit/>
          </a:bodyPr>
          <a:lstStyle/>
          <a:p>
            <a:r>
              <a:rPr lang="en-US" sz="8071" b="1" dirty="0">
                <a:solidFill>
                  <a:schemeClr val="tx2">
                    <a:lumMod val="95000"/>
                  </a:schemeClr>
                </a:solidFill>
                <a:latin typeface="Calibri" panose="020F0502020204030204" pitchFamily="34" charset="0"/>
              </a:rPr>
              <a:t>National Center for HIV/AIDS, Viral Hepatitis, STD, and TB Prevention</a:t>
            </a:r>
          </a:p>
        </p:txBody>
      </p:sp>
    </p:spTree>
    <p:extLst>
      <p:ext uri="{BB962C8B-B14F-4D97-AF65-F5344CB8AC3E}">
        <p14:creationId xmlns:p14="http://schemas.microsoft.com/office/powerpoint/2010/main" val="1710193396"/>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9_Data Slide (for content heavy tables and char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968" y="856338"/>
            <a:ext cx="13607415" cy="3563938"/>
          </a:xfrm>
          <a:prstGeom prst="rect">
            <a:avLst/>
          </a:prstGeom>
        </p:spPr>
        <p:txBody>
          <a:bodyPr anchor="b" anchorCtr="0"/>
          <a:lstStyle>
            <a:lvl1pPr algn="l">
              <a:lnSpc>
                <a:spcPts val="4961"/>
              </a:lnSpc>
              <a:defRPr sz="4630" b="1" baseline="0">
                <a:solidFill>
                  <a:srgbClr val="00788A"/>
                </a:solidFill>
                <a:effectLst/>
                <a:latin typeface="Calibri" pitchFamily="34" charset="0"/>
              </a:defRPr>
            </a:lvl1pPr>
          </a:lstStyle>
          <a:p>
            <a:r>
              <a:rPr lang="en-US" dirty="0"/>
              <a:t>Bottom band: NCHHSTP</a:t>
            </a:r>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t="87503"/>
          <a:stretch/>
        </p:blipFill>
        <p:spPr>
          <a:xfrm>
            <a:off x="0" y="20851743"/>
            <a:ext cx="15119350" cy="558647"/>
          </a:xfrm>
          <a:prstGeom prst="rect">
            <a:avLst/>
          </a:prstGeom>
        </p:spPr>
      </p:pic>
      <p:sp>
        <p:nvSpPr>
          <p:cNvPr id="6" name="Text Placeholder 7"/>
          <p:cNvSpPr>
            <a:spLocks noGrp="1"/>
          </p:cNvSpPr>
          <p:nvPr>
            <p:ph type="body" sz="quarter" idx="10"/>
          </p:nvPr>
        </p:nvSpPr>
        <p:spPr>
          <a:xfrm>
            <a:off x="755968" y="4817916"/>
            <a:ext cx="13607415" cy="13892758"/>
          </a:xfrm>
        </p:spPr>
        <p:txBody>
          <a:bodyPr/>
          <a:lstStyle>
            <a:lvl1pPr marL="566985" indent="-566985">
              <a:buClr>
                <a:srgbClr val="006A71"/>
              </a:buClr>
              <a:buFont typeface="Wingdings" panose="05000000000000000000" pitchFamily="2" charset="2"/>
              <a:buChar char="§"/>
              <a:defRPr sz="3307">
                <a:solidFill>
                  <a:schemeClr val="accent4">
                    <a:lumMod val="75000"/>
                  </a:schemeClr>
                </a:solidFill>
              </a:defRPr>
            </a:lvl1pPr>
            <a:lvl2pPr>
              <a:buClr>
                <a:srgbClr val="9A4E9E"/>
              </a:buClr>
              <a:defRPr sz="3307">
                <a:solidFill>
                  <a:schemeClr val="accent4">
                    <a:lumMod val="75000"/>
                  </a:schemeClr>
                </a:solidFill>
              </a:defRPr>
            </a:lvl2pPr>
            <a:lvl3pPr>
              <a:buClr>
                <a:srgbClr val="C00000"/>
              </a:buClr>
              <a:defRPr sz="3307">
                <a:solidFill>
                  <a:schemeClr val="accent4">
                    <a:lumMod val="75000"/>
                  </a:schemeClr>
                </a:solidFill>
              </a:defRPr>
            </a:lvl3pPr>
            <a:lvl4pPr>
              <a:defRPr sz="3307">
                <a:solidFill>
                  <a:schemeClr val="accent4">
                    <a:lumMod val="75000"/>
                  </a:schemeClr>
                </a:solidFill>
              </a:defRPr>
            </a:lvl4pPr>
            <a:lvl5pPr>
              <a:defRPr sz="3307">
                <a:solidFill>
                  <a:schemeClr val="accent4">
                    <a:lumMod val="75000"/>
                  </a:schemeClr>
                </a:solidFill>
              </a:defRPr>
            </a:lvl5pPr>
          </a:lstStyle>
          <a:p>
            <a:pPr lvl="0"/>
            <a:r>
              <a:rPr lang="en-US"/>
              <a:t>Edit Master text styles</a:t>
            </a:r>
          </a:p>
          <a:p>
            <a:pPr lvl="1"/>
            <a:r>
              <a:rPr lang="en-US"/>
              <a:t>Second level</a:t>
            </a:r>
          </a:p>
          <a:p>
            <a:pPr lvl="2"/>
            <a:r>
              <a:rPr lang="en-US"/>
              <a:t>Third level</a:t>
            </a:r>
          </a:p>
        </p:txBody>
      </p:sp>
      <p:sp>
        <p:nvSpPr>
          <p:cNvPr id="7" name="Slide Number Placeholder 1"/>
          <p:cNvSpPr>
            <a:spLocks noGrp="1"/>
          </p:cNvSpPr>
          <p:nvPr>
            <p:ph type="sldNum" sz="quarter" idx="4"/>
          </p:nvPr>
        </p:nvSpPr>
        <p:spPr>
          <a:xfrm>
            <a:off x="10678041" y="19819457"/>
            <a:ext cx="3401854" cy="1141778"/>
          </a:xfrm>
          <a:prstGeom prst="rect">
            <a:avLst/>
          </a:prstGeom>
        </p:spPr>
        <p:txBody>
          <a:bodyPr vert="horz" lIns="91440" tIns="45720" rIns="91440" bIns="45720" rtlCol="0" anchor="ctr"/>
          <a:lstStyle>
            <a:lvl1pPr algn="r">
              <a:defRPr sz="1984">
                <a:solidFill>
                  <a:schemeClr val="tx1">
                    <a:tint val="75000"/>
                  </a:schemeClr>
                </a:solidFill>
              </a:defRPr>
            </a:lvl1pPr>
          </a:lstStyle>
          <a:p>
            <a:fld id="{002B697C-6803-4B92-A1FC-73053D2ED50B}" type="slidenum">
              <a:rPr lang="en-GB" smtClean="0"/>
              <a:t>‹#›</a:t>
            </a:fld>
            <a:endParaRPr lang="en-GB" dirty="0"/>
          </a:p>
        </p:txBody>
      </p:sp>
    </p:spTree>
    <p:extLst>
      <p:ext uri="{BB962C8B-B14F-4D97-AF65-F5344CB8AC3E}">
        <p14:creationId xmlns:p14="http://schemas.microsoft.com/office/powerpoint/2010/main" val="14901129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4_BULLETS/DATA_2sides">
    <p:spTree>
      <p:nvGrpSpPr>
        <p:cNvPr id="1" name=""/>
        <p:cNvGrpSpPr/>
        <p:nvPr/>
      </p:nvGrpSpPr>
      <p:grpSpPr>
        <a:xfrm>
          <a:off x="0" y="0"/>
          <a:ext cx="0" cy="0"/>
          <a:chOff x="0" y="0"/>
          <a:chExt cx="0" cy="0"/>
        </a:xfrm>
      </p:grpSpPr>
      <p:sp>
        <p:nvSpPr>
          <p:cNvPr id="2" name="Title 1"/>
          <p:cNvSpPr>
            <a:spLocks noGrp="1"/>
          </p:cNvSpPr>
          <p:nvPr>
            <p:ph type="title"/>
          </p:nvPr>
        </p:nvSpPr>
        <p:spPr>
          <a:xfrm>
            <a:off x="755968" y="856338"/>
            <a:ext cx="13607415" cy="3563938"/>
          </a:xfrm>
          <a:prstGeom prst="rect">
            <a:avLst/>
          </a:prstGeom>
        </p:spPr>
        <p:txBody>
          <a:bodyPr anchor="b" anchorCtr="0"/>
          <a:lstStyle>
            <a:lvl1pPr algn="l">
              <a:lnSpc>
                <a:spcPts val="4961"/>
              </a:lnSpc>
              <a:defRPr sz="4630" b="1" baseline="0">
                <a:solidFill>
                  <a:srgbClr val="006166"/>
                </a:solidFill>
                <a:effectLst/>
                <a:latin typeface="Calibri"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755968" y="4989517"/>
            <a:ext cx="6414925" cy="13067771"/>
          </a:xfrm>
          <a:prstGeom prst="rect">
            <a:avLst/>
          </a:prstGeom>
        </p:spPr>
        <p:txBody>
          <a:bodyPr/>
          <a:lstStyle>
            <a:lvl1pPr marL="566985" indent="-566985">
              <a:buClr>
                <a:srgbClr val="541900"/>
              </a:buClr>
              <a:buSzPct val="70000"/>
              <a:buFont typeface="Wingdings" panose="05000000000000000000" pitchFamily="2" charset="2"/>
              <a:buChar char="§"/>
              <a:defRPr sz="3968" b="1" baseline="0">
                <a:solidFill>
                  <a:srgbClr val="000000"/>
                </a:solidFill>
                <a:latin typeface="Calibri" pitchFamily="34" charset="0"/>
              </a:defRPr>
            </a:lvl1pPr>
            <a:lvl2pPr marL="1228468" indent="-472488">
              <a:buClr>
                <a:srgbClr val="005984"/>
              </a:buClr>
              <a:buSzPct val="100000"/>
              <a:buFont typeface="Arial" panose="020B0604020202020204" pitchFamily="34" charset="0"/>
              <a:buChar char="•"/>
              <a:defRPr sz="3307">
                <a:solidFill>
                  <a:schemeClr val="accent4">
                    <a:lumMod val="75000"/>
                  </a:schemeClr>
                </a:solidFill>
              </a:defRPr>
            </a:lvl2pPr>
            <a:lvl3pPr>
              <a:buClrTx/>
              <a:buSzPct val="100000"/>
              <a:buFont typeface="Arial" pitchFamily="34" charset="0"/>
              <a:buChar char="•"/>
              <a:defRPr sz="2976">
                <a:solidFill>
                  <a:schemeClr val="accent4">
                    <a:lumMod val="75000"/>
                  </a:schemeClr>
                </a:solidFill>
              </a:defRPr>
            </a:lvl3pPr>
            <a:lvl4pPr>
              <a:buClr>
                <a:schemeClr val="bg1"/>
              </a:buClr>
              <a:buSzPct val="70000"/>
              <a:buFont typeface="Courier New" pitchFamily="49" charset="0"/>
              <a:buChar char="o"/>
              <a:defRPr sz="2976" baseline="0">
                <a:solidFill>
                  <a:schemeClr val="bg2"/>
                </a:solidFill>
              </a:defRPr>
            </a:lvl4pPr>
            <a:lvl5pPr>
              <a:buClr>
                <a:schemeClr val="bg1"/>
              </a:buClr>
              <a:buSzPct val="70000"/>
              <a:buFont typeface="Arial" pitchFamily="34" charset="0"/>
              <a:buChar char="•"/>
              <a:defRPr sz="2976">
                <a:solidFill>
                  <a:schemeClr val="bg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2"/>
          <p:cNvSpPr>
            <a:spLocks noGrp="1"/>
          </p:cNvSpPr>
          <p:nvPr>
            <p:ph idx="10"/>
          </p:nvPr>
        </p:nvSpPr>
        <p:spPr>
          <a:xfrm>
            <a:off x="7948458" y="4989517"/>
            <a:ext cx="6414925" cy="13067771"/>
          </a:xfrm>
          <a:prstGeom prst="rect">
            <a:avLst/>
          </a:prstGeom>
        </p:spPr>
        <p:txBody>
          <a:bodyPr/>
          <a:lstStyle>
            <a:lvl1pPr marL="566985" indent="-566985">
              <a:buClr>
                <a:srgbClr val="541900"/>
              </a:buClr>
              <a:buSzPct val="70000"/>
              <a:buFont typeface="Wingdings" panose="05000000000000000000" pitchFamily="2" charset="2"/>
              <a:buChar char="§"/>
              <a:defRPr sz="3968" b="1" baseline="0">
                <a:solidFill>
                  <a:srgbClr val="000000"/>
                </a:solidFill>
                <a:latin typeface="Calibri" pitchFamily="34" charset="0"/>
              </a:defRPr>
            </a:lvl1pPr>
            <a:lvl2pPr marL="1228468" indent="-472488">
              <a:buClr>
                <a:srgbClr val="005984"/>
              </a:buClr>
              <a:buSzPct val="100000"/>
              <a:buFont typeface="Arial" panose="020B0604020202020204" pitchFamily="34" charset="0"/>
              <a:buChar char="•"/>
              <a:defRPr sz="3307">
                <a:solidFill>
                  <a:schemeClr val="accent4">
                    <a:lumMod val="75000"/>
                  </a:schemeClr>
                </a:solidFill>
              </a:defRPr>
            </a:lvl2pPr>
            <a:lvl3pPr>
              <a:buClrTx/>
              <a:buSzPct val="100000"/>
              <a:buFont typeface="Arial" pitchFamily="34" charset="0"/>
              <a:buChar char="•"/>
              <a:defRPr sz="2976">
                <a:solidFill>
                  <a:schemeClr val="accent4">
                    <a:lumMod val="75000"/>
                  </a:schemeClr>
                </a:solidFill>
              </a:defRPr>
            </a:lvl3pPr>
            <a:lvl4pPr>
              <a:buClr>
                <a:schemeClr val="bg1"/>
              </a:buClr>
              <a:buSzPct val="70000"/>
              <a:buFont typeface="Courier New" pitchFamily="49" charset="0"/>
              <a:buChar char="o"/>
              <a:defRPr sz="2976" baseline="0">
                <a:solidFill>
                  <a:schemeClr val="bg2"/>
                </a:solidFill>
              </a:defRPr>
            </a:lvl4pPr>
            <a:lvl5pPr>
              <a:buClr>
                <a:schemeClr val="bg1"/>
              </a:buClr>
              <a:buSzPct val="70000"/>
              <a:buFont typeface="Arial" pitchFamily="34" charset="0"/>
              <a:buChar char="•"/>
              <a:defRPr sz="2976">
                <a:solidFill>
                  <a:schemeClr val="bg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Picture 13"/>
          <p:cNvPicPr>
            <a:picLocks noChangeAspect="1"/>
          </p:cNvPicPr>
          <p:nvPr/>
        </p:nvPicPr>
        <p:blipFill rotWithShape="1">
          <a:blip r:embed="rId2" cstate="print">
            <a:extLst>
              <a:ext uri="{28A0092B-C50C-407E-A947-70E740481C1C}">
                <a14:useLocalDpi xmlns:a14="http://schemas.microsoft.com/office/drawing/2010/main" val="0"/>
              </a:ext>
            </a:extLst>
          </a:blip>
          <a:srcRect t="88649"/>
          <a:stretch/>
        </p:blipFill>
        <p:spPr>
          <a:xfrm>
            <a:off x="0" y="20908436"/>
            <a:ext cx="15118021" cy="507407"/>
          </a:xfrm>
          <a:prstGeom prst="rect">
            <a:avLst/>
          </a:prstGeom>
        </p:spPr>
      </p:pic>
      <p:sp>
        <p:nvSpPr>
          <p:cNvPr id="6" name="Slide Number Placeholder 1"/>
          <p:cNvSpPr>
            <a:spLocks noGrp="1"/>
          </p:cNvSpPr>
          <p:nvPr>
            <p:ph type="sldNum" sz="quarter" idx="4"/>
          </p:nvPr>
        </p:nvSpPr>
        <p:spPr>
          <a:xfrm>
            <a:off x="10678041" y="19819457"/>
            <a:ext cx="3401854" cy="1141778"/>
          </a:xfrm>
          <a:prstGeom prst="rect">
            <a:avLst/>
          </a:prstGeom>
        </p:spPr>
        <p:txBody>
          <a:bodyPr vert="horz" lIns="91440" tIns="45720" rIns="91440" bIns="45720" rtlCol="0" anchor="ctr"/>
          <a:lstStyle>
            <a:lvl1pPr algn="r">
              <a:defRPr sz="1984">
                <a:solidFill>
                  <a:schemeClr val="tx1">
                    <a:tint val="75000"/>
                  </a:schemeClr>
                </a:solidFill>
              </a:defRPr>
            </a:lvl1pPr>
          </a:lstStyle>
          <a:p>
            <a:fld id="{002B697C-6803-4B92-A1FC-73053D2ED50B}" type="slidenum">
              <a:rPr lang="en-GB" smtClean="0"/>
              <a:t>‹#›</a:t>
            </a:fld>
            <a:endParaRPr lang="en-GB" dirty="0"/>
          </a:p>
        </p:txBody>
      </p:sp>
    </p:spTree>
    <p:extLst>
      <p:ext uri="{BB962C8B-B14F-4D97-AF65-F5344CB8AC3E}">
        <p14:creationId xmlns:p14="http://schemas.microsoft.com/office/powerpoint/2010/main" val="1206729314"/>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color_background">
    <p:bg>
      <p:bgPr>
        <a:solidFill>
          <a:srgbClr val="00616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55970" y="13928657"/>
            <a:ext cx="13715408" cy="3623339"/>
          </a:xfrm>
          <a:prstGeom prst="rect">
            <a:avLst/>
          </a:prstGeom>
        </p:spPr>
        <p:txBody>
          <a:bodyPr anchor="b"/>
          <a:lstStyle>
            <a:lvl1pPr algn="l">
              <a:defRPr sz="5953" b="1" baseline="0">
                <a:solidFill>
                  <a:schemeClr val="bg2"/>
                </a:solidFill>
                <a:effectLst/>
                <a:latin typeface="Calibri" pitchFamily="34" charset="0"/>
              </a:defRPr>
            </a:lvl1pPr>
          </a:lstStyle>
          <a:p>
            <a:r>
              <a:rPr lang="en-US"/>
              <a:t>Click to edit Master title style</a:t>
            </a:r>
            <a:endParaRPr lang="en-US" dirty="0"/>
          </a:p>
        </p:txBody>
      </p:sp>
      <p:sp>
        <p:nvSpPr>
          <p:cNvPr id="5" name="Text Placeholder 2"/>
          <p:cNvSpPr>
            <a:spLocks noGrp="1"/>
          </p:cNvSpPr>
          <p:nvPr>
            <p:ph type="body" idx="1"/>
          </p:nvPr>
        </p:nvSpPr>
        <p:spPr>
          <a:xfrm>
            <a:off x="755969" y="18399421"/>
            <a:ext cx="12851448" cy="1772070"/>
          </a:xfrm>
          <a:prstGeom prst="rect">
            <a:avLst/>
          </a:prstGeom>
        </p:spPr>
        <p:txBody>
          <a:bodyPr anchor="b"/>
          <a:lstStyle>
            <a:lvl1pPr marL="0" indent="0" algn="l">
              <a:lnSpc>
                <a:spcPts val="3638"/>
              </a:lnSpc>
              <a:buNone/>
              <a:defRPr sz="3307" baseline="0">
                <a:solidFill>
                  <a:schemeClr val="bg2"/>
                </a:solidFill>
                <a:latin typeface="Calibri" pitchFamily="34" charset="0"/>
              </a:defRPr>
            </a:lvl1pPr>
            <a:lvl2pPr marL="755980" indent="0">
              <a:buNone/>
              <a:defRPr sz="2976">
                <a:solidFill>
                  <a:schemeClr val="tx1">
                    <a:tint val="75000"/>
                  </a:schemeClr>
                </a:solidFill>
              </a:defRPr>
            </a:lvl2pPr>
            <a:lvl3pPr marL="1511960" indent="0">
              <a:buNone/>
              <a:defRPr sz="2646">
                <a:solidFill>
                  <a:schemeClr val="tx1">
                    <a:tint val="75000"/>
                  </a:schemeClr>
                </a:solidFill>
              </a:defRPr>
            </a:lvl3pPr>
            <a:lvl4pPr marL="2267941" indent="0">
              <a:buNone/>
              <a:defRPr sz="2315">
                <a:solidFill>
                  <a:schemeClr val="tx1">
                    <a:tint val="75000"/>
                  </a:schemeClr>
                </a:solidFill>
              </a:defRPr>
            </a:lvl4pPr>
            <a:lvl5pPr marL="3023921" indent="0">
              <a:buNone/>
              <a:defRPr sz="2315">
                <a:solidFill>
                  <a:schemeClr val="tx1">
                    <a:tint val="75000"/>
                  </a:schemeClr>
                </a:solidFill>
              </a:defRPr>
            </a:lvl5pPr>
            <a:lvl6pPr marL="3779901" indent="0">
              <a:buNone/>
              <a:defRPr sz="2315">
                <a:solidFill>
                  <a:schemeClr val="tx1">
                    <a:tint val="75000"/>
                  </a:schemeClr>
                </a:solidFill>
              </a:defRPr>
            </a:lvl6pPr>
            <a:lvl7pPr marL="4535881" indent="0">
              <a:buNone/>
              <a:defRPr sz="2315">
                <a:solidFill>
                  <a:schemeClr val="tx1">
                    <a:tint val="75000"/>
                  </a:schemeClr>
                </a:solidFill>
              </a:defRPr>
            </a:lvl7pPr>
            <a:lvl8pPr marL="5291861" indent="0">
              <a:buNone/>
              <a:defRPr sz="2315">
                <a:solidFill>
                  <a:schemeClr val="tx1">
                    <a:tint val="75000"/>
                  </a:schemeClr>
                </a:solidFill>
              </a:defRPr>
            </a:lvl8pPr>
            <a:lvl9pPr marL="6047842" indent="0">
              <a:buNone/>
              <a:defRPr sz="2315">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610998185"/>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LOSING_O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b="18140"/>
          <a:stretch/>
        </p:blipFill>
        <p:spPr>
          <a:xfrm>
            <a:off x="0" y="17709955"/>
            <a:ext cx="15127498" cy="3673672"/>
          </a:xfrm>
          <a:prstGeom prst="rect">
            <a:avLst/>
          </a:prstGeom>
        </p:spPr>
      </p:pic>
      <p:sp>
        <p:nvSpPr>
          <p:cNvPr id="3" name="TextBox 2"/>
          <p:cNvSpPr txBox="1"/>
          <p:nvPr/>
        </p:nvSpPr>
        <p:spPr>
          <a:xfrm>
            <a:off x="210352" y="11419669"/>
            <a:ext cx="10977966" cy="2229713"/>
          </a:xfrm>
          <a:prstGeom prst="rect">
            <a:avLst/>
          </a:prstGeom>
          <a:noFill/>
        </p:spPr>
        <p:txBody>
          <a:bodyPr wrap="square" rtlCol="0">
            <a:spAutoFit/>
          </a:bodyPr>
          <a:lstStyle/>
          <a:p>
            <a:r>
              <a:rPr lang="en-US" sz="1984" dirty="0">
                <a:solidFill>
                  <a:srgbClr val="695E4A"/>
                </a:solidFill>
                <a:latin typeface="Calibri" panose="020F0502020204030204" pitchFamily="34" charset="0"/>
              </a:rPr>
              <a:t>For more information, contact CDC</a:t>
            </a:r>
            <a:br>
              <a:rPr lang="en-US" sz="1984" dirty="0">
                <a:solidFill>
                  <a:srgbClr val="695E4A"/>
                </a:solidFill>
                <a:latin typeface="Calibri" panose="020F0502020204030204" pitchFamily="34" charset="0"/>
              </a:rPr>
            </a:br>
            <a:r>
              <a:rPr lang="en-US" sz="1984" dirty="0">
                <a:solidFill>
                  <a:srgbClr val="695E4A"/>
                </a:solidFill>
                <a:latin typeface="Calibri" panose="020F0502020204030204" pitchFamily="34" charset="0"/>
              </a:rPr>
              <a:t>1-800-CDC-INFO (232-4636)</a:t>
            </a:r>
            <a:br>
              <a:rPr lang="en-US" sz="1984" dirty="0">
                <a:solidFill>
                  <a:srgbClr val="695E4A"/>
                </a:solidFill>
                <a:latin typeface="Calibri" panose="020F0502020204030204" pitchFamily="34" charset="0"/>
              </a:rPr>
            </a:br>
            <a:r>
              <a:rPr lang="en-US" sz="1984" dirty="0">
                <a:solidFill>
                  <a:srgbClr val="695E4A"/>
                </a:solidFill>
                <a:latin typeface="Calibri" panose="020F0502020204030204" pitchFamily="34" charset="0"/>
              </a:rPr>
              <a:t>TTY:  1-888-232-6348    www.cdc.gov</a:t>
            </a:r>
            <a:br>
              <a:rPr lang="en-US" sz="1984" dirty="0">
                <a:solidFill>
                  <a:srgbClr val="695E4A"/>
                </a:solidFill>
                <a:latin typeface="Calibri" panose="020F0502020204030204" pitchFamily="34" charset="0"/>
              </a:rPr>
            </a:br>
            <a:br>
              <a:rPr lang="en-US" sz="1984" dirty="0">
                <a:solidFill>
                  <a:srgbClr val="695E4A"/>
                </a:solidFill>
                <a:latin typeface="Calibri" panose="020F0502020204030204" pitchFamily="34" charset="0"/>
              </a:rPr>
            </a:br>
            <a:br>
              <a:rPr lang="en-US" sz="1984" dirty="0">
                <a:solidFill>
                  <a:srgbClr val="695E4A"/>
                </a:solidFill>
                <a:latin typeface="Calibri" panose="020F0502020204030204" pitchFamily="34" charset="0"/>
              </a:rPr>
            </a:br>
            <a:r>
              <a:rPr lang="en-US" sz="1984" dirty="0">
                <a:solidFill>
                  <a:srgbClr val="695E4A"/>
                </a:solidFill>
                <a:latin typeface="Calibri" panose="020F0502020204030204" pitchFamily="34" charset="0"/>
              </a:rPr>
              <a:t>The findings and conclusions in this report are those of the authors and do not necessarily represent the official position of the Centers for Disease Control and Prevention.</a:t>
            </a:r>
          </a:p>
        </p:txBody>
      </p:sp>
    </p:spTree>
    <p:extLst>
      <p:ext uri="{BB962C8B-B14F-4D97-AF65-F5344CB8AC3E}">
        <p14:creationId xmlns:p14="http://schemas.microsoft.com/office/powerpoint/2010/main" val="2481221351"/>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3499590"/>
            <a:ext cx="12851448" cy="7444669"/>
          </a:xfrm>
        </p:spPr>
        <p:txBody>
          <a:bodyPr anchor="b"/>
          <a:lstStyle>
            <a:lvl1pPr algn="ctr">
              <a:defRPr sz="9921"/>
            </a:lvl1pPr>
          </a:lstStyle>
          <a:p>
            <a:r>
              <a:rPr lang="en-US"/>
              <a:t>Click to edit Master title style</a:t>
            </a:r>
            <a:endParaRPr lang="en-US" dirty="0"/>
          </a:p>
        </p:txBody>
      </p:sp>
      <p:sp>
        <p:nvSpPr>
          <p:cNvPr id="3" name="Subtitle 2"/>
          <p:cNvSpPr>
            <a:spLocks noGrp="1"/>
          </p:cNvSpPr>
          <p:nvPr>
            <p:ph type="subTitle" idx="1"/>
          </p:nvPr>
        </p:nvSpPr>
        <p:spPr>
          <a:xfrm>
            <a:off x="1889919" y="11231355"/>
            <a:ext cx="11339513" cy="5162758"/>
          </a:xfrm>
        </p:spPr>
        <p:txBody>
          <a:bodyPr/>
          <a:lstStyle>
            <a:lvl1pPr marL="0" indent="0" algn="ctr">
              <a:buNone/>
              <a:defRPr sz="3968"/>
            </a:lvl1pPr>
            <a:lvl2pPr marL="755980" indent="0" algn="ctr">
              <a:buNone/>
              <a:defRPr sz="3307"/>
            </a:lvl2pPr>
            <a:lvl3pPr marL="1511960" indent="0" algn="ctr">
              <a:buNone/>
              <a:defRPr sz="2976"/>
            </a:lvl3pPr>
            <a:lvl4pPr marL="2267941" indent="0" algn="ctr">
              <a:buNone/>
              <a:defRPr sz="2646"/>
            </a:lvl4pPr>
            <a:lvl5pPr marL="3023921" indent="0" algn="ctr">
              <a:buNone/>
              <a:defRPr sz="2646"/>
            </a:lvl5pPr>
            <a:lvl6pPr marL="3779901" indent="0" algn="ctr">
              <a:buNone/>
              <a:defRPr sz="2646"/>
            </a:lvl6pPr>
            <a:lvl7pPr marL="4535881" indent="0" algn="ctr">
              <a:buNone/>
              <a:defRPr sz="2646"/>
            </a:lvl7pPr>
            <a:lvl8pPr marL="5291861" indent="0" algn="ctr">
              <a:buNone/>
              <a:defRPr sz="2646"/>
            </a:lvl8pPr>
            <a:lvl9pPr marL="6047842" indent="0" algn="ctr">
              <a:buNone/>
              <a:defRPr sz="2646"/>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1D10A9-6EEC-4118-848E-1F3A7B5D2C20}" type="datetimeFigureOut">
              <a:rPr lang="en-GB" smtClean="0"/>
              <a:t>29/09/2017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02B697C-6803-4B92-A1FC-73053D2ED50B}" type="slidenum">
              <a:rPr lang="en-GB" smtClean="0"/>
              <a:t>‹#›</a:t>
            </a:fld>
            <a:endParaRPr lang="en-GB" dirty="0"/>
          </a:p>
        </p:txBody>
      </p:sp>
    </p:spTree>
    <p:extLst>
      <p:ext uri="{BB962C8B-B14F-4D97-AF65-F5344CB8AC3E}">
        <p14:creationId xmlns:p14="http://schemas.microsoft.com/office/powerpoint/2010/main" val="598700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1039456" y="5695702"/>
            <a:ext cx="13040439" cy="13562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
        <p:nvSpPr>
          <p:cNvPr id="2" name="Slide Number Placeholder 1"/>
          <p:cNvSpPr>
            <a:spLocks noGrp="1"/>
          </p:cNvSpPr>
          <p:nvPr>
            <p:ph type="sldNum" sz="quarter" idx="4"/>
          </p:nvPr>
        </p:nvSpPr>
        <p:spPr>
          <a:xfrm>
            <a:off x="10678041" y="19819457"/>
            <a:ext cx="3401854" cy="1141778"/>
          </a:xfrm>
          <a:prstGeom prst="rect">
            <a:avLst/>
          </a:prstGeom>
        </p:spPr>
        <p:txBody>
          <a:bodyPr vert="horz" lIns="91440" tIns="45720" rIns="91440" bIns="45720" rtlCol="0" anchor="ctr"/>
          <a:lstStyle>
            <a:lvl1pPr algn="r">
              <a:defRPr sz="1984">
                <a:solidFill>
                  <a:schemeClr val="tx1">
                    <a:tint val="75000"/>
                  </a:schemeClr>
                </a:solidFill>
              </a:defRPr>
            </a:lvl1pPr>
          </a:lstStyle>
          <a:p>
            <a:fld id="{002B697C-6803-4B92-A1FC-73053D2ED50B}" type="slidenum">
              <a:rPr lang="en-GB" smtClean="0"/>
              <a:t>‹#›</a:t>
            </a:fld>
            <a:endParaRPr lang="en-GB" dirty="0"/>
          </a:p>
        </p:txBody>
      </p:sp>
    </p:spTree>
    <p:extLst>
      <p:ext uri="{BB962C8B-B14F-4D97-AF65-F5344CB8AC3E}">
        <p14:creationId xmlns:p14="http://schemas.microsoft.com/office/powerpoint/2010/main" val="75216380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Lst>
  <p:transition>
    <p:fade/>
  </p:transition>
  <p:txStyles>
    <p:titleStyle>
      <a:lvl1pPr algn="ctr" rtl="0" eaLnBrk="1" fontAlgn="base" hangingPunct="1">
        <a:spcBef>
          <a:spcPct val="0"/>
        </a:spcBef>
        <a:spcAft>
          <a:spcPct val="0"/>
        </a:spcAft>
        <a:defRPr sz="7275" kern="1200">
          <a:solidFill>
            <a:schemeClr val="tx1"/>
          </a:solidFill>
          <a:latin typeface="+mj-lt"/>
          <a:ea typeface="+mj-ea"/>
          <a:cs typeface="+mj-cs"/>
        </a:defRPr>
      </a:lvl1pPr>
      <a:lvl2pPr algn="ctr" rtl="0" eaLnBrk="1" fontAlgn="base" hangingPunct="1">
        <a:spcBef>
          <a:spcPct val="0"/>
        </a:spcBef>
        <a:spcAft>
          <a:spcPct val="0"/>
        </a:spcAft>
        <a:defRPr sz="7275">
          <a:solidFill>
            <a:schemeClr val="tx1"/>
          </a:solidFill>
          <a:latin typeface="Myriad Web Pro" panose="020B0503030403020204" pitchFamily="34" charset="0"/>
        </a:defRPr>
      </a:lvl2pPr>
      <a:lvl3pPr algn="ctr" rtl="0" eaLnBrk="1" fontAlgn="base" hangingPunct="1">
        <a:spcBef>
          <a:spcPct val="0"/>
        </a:spcBef>
        <a:spcAft>
          <a:spcPct val="0"/>
        </a:spcAft>
        <a:defRPr sz="7275">
          <a:solidFill>
            <a:schemeClr val="tx1"/>
          </a:solidFill>
          <a:latin typeface="Myriad Web Pro" panose="020B0503030403020204" pitchFamily="34" charset="0"/>
        </a:defRPr>
      </a:lvl3pPr>
      <a:lvl4pPr algn="ctr" rtl="0" eaLnBrk="1" fontAlgn="base" hangingPunct="1">
        <a:spcBef>
          <a:spcPct val="0"/>
        </a:spcBef>
        <a:spcAft>
          <a:spcPct val="0"/>
        </a:spcAft>
        <a:defRPr sz="7275">
          <a:solidFill>
            <a:schemeClr val="tx1"/>
          </a:solidFill>
          <a:latin typeface="Myriad Web Pro" panose="020B0503030403020204" pitchFamily="34" charset="0"/>
        </a:defRPr>
      </a:lvl4pPr>
      <a:lvl5pPr algn="ctr" rtl="0" eaLnBrk="1" fontAlgn="base" hangingPunct="1">
        <a:spcBef>
          <a:spcPct val="0"/>
        </a:spcBef>
        <a:spcAft>
          <a:spcPct val="0"/>
        </a:spcAft>
        <a:defRPr sz="7275">
          <a:solidFill>
            <a:schemeClr val="tx1"/>
          </a:solidFill>
          <a:latin typeface="Myriad Web Pro" panose="020B0503030403020204" pitchFamily="34" charset="0"/>
        </a:defRPr>
      </a:lvl5pPr>
      <a:lvl6pPr marL="755980" algn="ctr" rtl="0" eaLnBrk="1" fontAlgn="base" hangingPunct="1">
        <a:spcBef>
          <a:spcPct val="0"/>
        </a:spcBef>
        <a:spcAft>
          <a:spcPct val="0"/>
        </a:spcAft>
        <a:defRPr sz="7275">
          <a:solidFill>
            <a:schemeClr val="tx1"/>
          </a:solidFill>
          <a:latin typeface="Myriad Web Pro" panose="020B0503030403020204" pitchFamily="34" charset="0"/>
        </a:defRPr>
      </a:lvl6pPr>
      <a:lvl7pPr marL="1511960" algn="ctr" rtl="0" eaLnBrk="1" fontAlgn="base" hangingPunct="1">
        <a:spcBef>
          <a:spcPct val="0"/>
        </a:spcBef>
        <a:spcAft>
          <a:spcPct val="0"/>
        </a:spcAft>
        <a:defRPr sz="7275">
          <a:solidFill>
            <a:schemeClr val="tx1"/>
          </a:solidFill>
          <a:latin typeface="Myriad Web Pro" panose="020B0503030403020204" pitchFamily="34" charset="0"/>
        </a:defRPr>
      </a:lvl7pPr>
      <a:lvl8pPr marL="2267941" algn="ctr" rtl="0" eaLnBrk="1" fontAlgn="base" hangingPunct="1">
        <a:spcBef>
          <a:spcPct val="0"/>
        </a:spcBef>
        <a:spcAft>
          <a:spcPct val="0"/>
        </a:spcAft>
        <a:defRPr sz="7275">
          <a:solidFill>
            <a:schemeClr val="tx1"/>
          </a:solidFill>
          <a:latin typeface="Myriad Web Pro" panose="020B0503030403020204" pitchFamily="34" charset="0"/>
        </a:defRPr>
      </a:lvl8pPr>
      <a:lvl9pPr marL="3023921" algn="ctr" rtl="0" eaLnBrk="1" fontAlgn="base" hangingPunct="1">
        <a:spcBef>
          <a:spcPct val="0"/>
        </a:spcBef>
        <a:spcAft>
          <a:spcPct val="0"/>
        </a:spcAft>
        <a:defRPr sz="7275">
          <a:solidFill>
            <a:schemeClr val="tx1"/>
          </a:solidFill>
          <a:latin typeface="Myriad Web Pro" panose="020B0503030403020204" pitchFamily="34" charset="0"/>
        </a:defRPr>
      </a:lvl9pPr>
    </p:titleStyle>
    <p:bodyStyle>
      <a:lvl1pPr marL="566985" indent="-566985" algn="l" rtl="0" eaLnBrk="1" fontAlgn="base" hangingPunct="1">
        <a:spcBef>
          <a:spcPct val="20000"/>
        </a:spcBef>
        <a:spcAft>
          <a:spcPct val="0"/>
        </a:spcAft>
        <a:buFont typeface="Arial" panose="020B0604020202020204" pitchFamily="34" charset="0"/>
        <a:buChar char="•"/>
        <a:defRPr sz="5291" kern="1200">
          <a:solidFill>
            <a:srgbClr val="7F7F7F"/>
          </a:solidFill>
          <a:latin typeface="Calibri" panose="020F0502020204030204" pitchFamily="34" charset="0"/>
          <a:ea typeface="+mn-ea"/>
          <a:cs typeface="+mn-cs"/>
        </a:defRPr>
      </a:lvl1pPr>
      <a:lvl2pPr marL="1228468" indent="-472488" algn="l" rtl="0" eaLnBrk="1" fontAlgn="base" hangingPunct="1">
        <a:spcBef>
          <a:spcPct val="20000"/>
        </a:spcBef>
        <a:spcAft>
          <a:spcPct val="0"/>
        </a:spcAft>
        <a:buFont typeface="Arial" panose="020B0604020202020204" pitchFamily="34" charset="0"/>
        <a:buChar char="–"/>
        <a:defRPr sz="4630" kern="1200">
          <a:solidFill>
            <a:srgbClr val="7F7F7F"/>
          </a:solidFill>
          <a:latin typeface="Calibri" panose="020F0502020204030204" pitchFamily="34" charset="0"/>
          <a:ea typeface="+mn-ea"/>
          <a:cs typeface="+mn-cs"/>
        </a:defRPr>
      </a:lvl2pPr>
      <a:lvl3pPr marL="1889951" indent="-377990" algn="l" rtl="0" eaLnBrk="1" fontAlgn="base" hangingPunct="1">
        <a:spcBef>
          <a:spcPct val="20000"/>
        </a:spcBef>
        <a:spcAft>
          <a:spcPct val="0"/>
        </a:spcAft>
        <a:buFont typeface="Arial" panose="020B0604020202020204" pitchFamily="34" charset="0"/>
        <a:buChar char="•"/>
        <a:defRPr sz="3968" kern="1200">
          <a:solidFill>
            <a:srgbClr val="7F7F7F"/>
          </a:solidFill>
          <a:latin typeface="Calibri" panose="020F0502020204030204" pitchFamily="34" charset="0"/>
          <a:ea typeface="+mn-ea"/>
          <a:cs typeface="+mn-cs"/>
        </a:defRPr>
      </a:lvl3pPr>
      <a:lvl4pPr marL="2645931" indent="-377990" algn="l" rtl="0" eaLnBrk="1" fontAlgn="base" hangingPunct="1">
        <a:spcBef>
          <a:spcPct val="20000"/>
        </a:spcBef>
        <a:spcAft>
          <a:spcPct val="0"/>
        </a:spcAft>
        <a:buFont typeface="Arial" panose="020B0604020202020204" pitchFamily="34" charset="0"/>
        <a:buChar char="–"/>
        <a:defRPr sz="3307" kern="1200">
          <a:solidFill>
            <a:srgbClr val="7F7F7F"/>
          </a:solidFill>
          <a:latin typeface="Calibri" panose="020F0502020204030204" pitchFamily="34" charset="0"/>
          <a:ea typeface="+mn-ea"/>
          <a:cs typeface="+mn-cs"/>
        </a:defRPr>
      </a:lvl4pPr>
      <a:lvl5pPr marL="3401911" indent="-377990" algn="l" rtl="0" eaLnBrk="1" fontAlgn="base" hangingPunct="1">
        <a:spcBef>
          <a:spcPct val="20000"/>
        </a:spcBef>
        <a:spcAft>
          <a:spcPct val="0"/>
        </a:spcAft>
        <a:buFont typeface="Arial" panose="020B0604020202020204" pitchFamily="34" charset="0"/>
        <a:buChar char="»"/>
        <a:defRPr sz="3307" kern="1200">
          <a:solidFill>
            <a:srgbClr val="7F7F7F"/>
          </a:solidFill>
          <a:latin typeface="Calibri" panose="020F0502020204030204" pitchFamily="34" charset="0"/>
          <a:ea typeface="+mn-ea"/>
          <a:cs typeface="+mn-cs"/>
        </a:defRPr>
      </a:lvl5pPr>
      <a:lvl6pPr marL="4157891" indent="-377990" algn="l" defTabSz="1511960" rtl="0" eaLnBrk="1" latinLnBrk="0" hangingPunct="1">
        <a:spcBef>
          <a:spcPct val="20000"/>
        </a:spcBef>
        <a:buFont typeface="Arial" pitchFamily="34" charset="0"/>
        <a:buChar char="•"/>
        <a:defRPr sz="3307" kern="1200">
          <a:solidFill>
            <a:schemeClr val="tx1"/>
          </a:solidFill>
          <a:latin typeface="+mn-lt"/>
          <a:ea typeface="+mn-ea"/>
          <a:cs typeface="+mn-cs"/>
        </a:defRPr>
      </a:lvl6pPr>
      <a:lvl7pPr marL="4913871" indent="-377990" algn="l" defTabSz="1511960" rtl="0" eaLnBrk="1" latinLnBrk="0" hangingPunct="1">
        <a:spcBef>
          <a:spcPct val="20000"/>
        </a:spcBef>
        <a:buFont typeface="Arial" pitchFamily="34" charset="0"/>
        <a:buChar char="•"/>
        <a:defRPr sz="3307" kern="1200">
          <a:solidFill>
            <a:schemeClr val="tx1"/>
          </a:solidFill>
          <a:latin typeface="+mn-lt"/>
          <a:ea typeface="+mn-ea"/>
          <a:cs typeface="+mn-cs"/>
        </a:defRPr>
      </a:lvl7pPr>
      <a:lvl8pPr marL="5669852" indent="-377990" algn="l" defTabSz="1511960" rtl="0" eaLnBrk="1" latinLnBrk="0" hangingPunct="1">
        <a:spcBef>
          <a:spcPct val="20000"/>
        </a:spcBef>
        <a:buFont typeface="Arial" pitchFamily="34" charset="0"/>
        <a:buChar char="•"/>
        <a:defRPr sz="3307" kern="1200">
          <a:solidFill>
            <a:schemeClr val="tx1"/>
          </a:solidFill>
          <a:latin typeface="+mn-lt"/>
          <a:ea typeface="+mn-ea"/>
          <a:cs typeface="+mn-cs"/>
        </a:defRPr>
      </a:lvl8pPr>
      <a:lvl9pPr marL="6425832" indent="-377990" algn="l" defTabSz="1511960" rtl="0" eaLnBrk="1" latinLnBrk="0" hangingPunct="1">
        <a:spcBef>
          <a:spcPct val="20000"/>
        </a:spcBef>
        <a:buFont typeface="Arial" pitchFamily="34" charset="0"/>
        <a:buChar char="•"/>
        <a:defRPr sz="3307" kern="1200">
          <a:solidFill>
            <a:schemeClr val="tx1"/>
          </a:solidFill>
          <a:latin typeface="+mn-lt"/>
          <a:ea typeface="+mn-ea"/>
          <a:cs typeface="+mn-cs"/>
        </a:defRPr>
      </a:lvl9pPr>
    </p:bodyStyle>
    <p:otherStyle>
      <a:defPPr>
        <a:defRPr lang="en-US"/>
      </a:defPPr>
      <a:lvl1pPr marL="0" algn="l" defTabSz="1511960" rtl="0" eaLnBrk="1" latinLnBrk="0" hangingPunct="1">
        <a:defRPr sz="2976" kern="1200">
          <a:solidFill>
            <a:schemeClr val="tx1"/>
          </a:solidFill>
          <a:latin typeface="+mn-lt"/>
          <a:ea typeface="+mn-ea"/>
          <a:cs typeface="+mn-cs"/>
        </a:defRPr>
      </a:lvl1pPr>
      <a:lvl2pPr marL="755980" algn="l" defTabSz="1511960" rtl="0" eaLnBrk="1" latinLnBrk="0" hangingPunct="1">
        <a:defRPr sz="2976" kern="1200">
          <a:solidFill>
            <a:schemeClr val="tx1"/>
          </a:solidFill>
          <a:latin typeface="+mn-lt"/>
          <a:ea typeface="+mn-ea"/>
          <a:cs typeface="+mn-cs"/>
        </a:defRPr>
      </a:lvl2pPr>
      <a:lvl3pPr marL="1511960" algn="l" defTabSz="1511960" rtl="0" eaLnBrk="1" latinLnBrk="0" hangingPunct="1">
        <a:defRPr sz="2976" kern="1200">
          <a:solidFill>
            <a:schemeClr val="tx1"/>
          </a:solidFill>
          <a:latin typeface="+mn-lt"/>
          <a:ea typeface="+mn-ea"/>
          <a:cs typeface="+mn-cs"/>
        </a:defRPr>
      </a:lvl3pPr>
      <a:lvl4pPr marL="2267941" algn="l" defTabSz="1511960" rtl="0" eaLnBrk="1" latinLnBrk="0" hangingPunct="1">
        <a:defRPr sz="2976" kern="1200">
          <a:solidFill>
            <a:schemeClr val="tx1"/>
          </a:solidFill>
          <a:latin typeface="+mn-lt"/>
          <a:ea typeface="+mn-ea"/>
          <a:cs typeface="+mn-cs"/>
        </a:defRPr>
      </a:lvl4pPr>
      <a:lvl5pPr marL="3023921" algn="l" defTabSz="1511960" rtl="0" eaLnBrk="1" latinLnBrk="0" hangingPunct="1">
        <a:defRPr sz="2976" kern="1200">
          <a:solidFill>
            <a:schemeClr val="tx1"/>
          </a:solidFill>
          <a:latin typeface="+mn-lt"/>
          <a:ea typeface="+mn-ea"/>
          <a:cs typeface="+mn-cs"/>
        </a:defRPr>
      </a:lvl5pPr>
      <a:lvl6pPr marL="3779901" algn="l" defTabSz="1511960" rtl="0" eaLnBrk="1" latinLnBrk="0" hangingPunct="1">
        <a:defRPr sz="2976" kern="1200">
          <a:solidFill>
            <a:schemeClr val="tx1"/>
          </a:solidFill>
          <a:latin typeface="+mn-lt"/>
          <a:ea typeface="+mn-ea"/>
          <a:cs typeface="+mn-cs"/>
        </a:defRPr>
      </a:lvl6pPr>
      <a:lvl7pPr marL="4535881" algn="l" defTabSz="1511960" rtl="0" eaLnBrk="1" latinLnBrk="0" hangingPunct="1">
        <a:defRPr sz="2976" kern="1200">
          <a:solidFill>
            <a:schemeClr val="tx1"/>
          </a:solidFill>
          <a:latin typeface="+mn-lt"/>
          <a:ea typeface="+mn-ea"/>
          <a:cs typeface="+mn-cs"/>
        </a:defRPr>
      </a:lvl7pPr>
      <a:lvl8pPr marL="5291861" algn="l" defTabSz="1511960" rtl="0" eaLnBrk="1" latinLnBrk="0" hangingPunct="1">
        <a:defRPr sz="2976" kern="1200">
          <a:solidFill>
            <a:schemeClr val="tx1"/>
          </a:solidFill>
          <a:latin typeface="+mn-lt"/>
          <a:ea typeface="+mn-ea"/>
          <a:cs typeface="+mn-cs"/>
        </a:defRPr>
      </a:lvl8pPr>
      <a:lvl9pPr marL="6047842" algn="l" defTabSz="1511960" rtl="0" eaLnBrk="1" latinLnBrk="0" hangingPunct="1">
        <a:defRPr sz="297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image" Target="../media/image3.png"/><Relationship Id="rId1" Type="http://schemas.openxmlformats.org/officeDocument/2006/relationships/slideLayout" Target="../slideLayouts/slideLayout6.xml"/><Relationship Id="rId6" Type="http://schemas.openxmlformats.org/officeDocument/2006/relationships/image" Target="../media/image7.jpe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comments" Target="../comments/commen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2100926" y="13630222"/>
            <a:ext cx="10973353" cy="21322"/>
          </a:xfrm>
          <a:prstGeom prst="line">
            <a:avLst/>
          </a:prstGeom>
          <a:ln/>
        </p:spPr>
        <p:style>
          <a:lnRef idx="3">
            <a:schemeClr val="accent1"/>
          </a:lnRef>
          <a:fillRef idx="0">
            <a:schemeClr val="accent1"/>
          </a:fillRef>
          <a:effectRef idx="2">
            <a:schemeClr val="accent1"/>
          </a:effectRef>
          <a:fontRef idx="minor">
            <a:schemeClr val="tx1"/>
          </a:fontRef>
        </p:style>
      </p:cxnSp>
      <p:cxnSp>
        <p:nvCxnSpPr>
          <p:cNvPr id="10" name="Straight Arrow Connector 9"/>
          <p:cNvCxnSpPr/>
          <p:nvPr/>
        </p:nvCxnSpPr>
        <p:spPr>
          <a:xfrm flipV="1">
            <a:off x="2823271" y="13204151"/>
            <a:ext cx="0" cy="379904"/>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1" name="Straight Arrow Connector 10"/>
          <p:cNvCxnSpPr/>
          <p:nvPr/>
        </p:nvCxnSpPr>
        <p:spPr>
          <a:xfrm flipH="1">
            <a:off x="2136551" y="13651544"/>
            <a:ext cx="1" cy="386153"/>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13" name="Rounded Rectangle 12"/>
          <p:cNvSpPr/>
          <p:nvPr/>
        </p:nvSpPr>
        <p:spPr>
          <a:xfrm>
            <a:off x="4424990" y="10366058"/>
            <a:ext cx="5513832" cy="1059428"/>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defTabSz="1423766"/>
            <a:r>
              <a:rPr lang="en-US" b="1" dirty="0">
                <a:solidFill>
                  <a:schemeClr val="bg2"/>
                </a:solidFill>
                <a:latin typeface="Arial" panose="020B0604020202020204" pitchFamily="34" charset="0"/>
                <a:cs typeface="Arial" panose="020B0604020202020204" pitchFamily="34" charset="0"/>
              </a:rPr>
              <a:t>History and Overview of the HCV Elimination Program</a:t>
            </a:r>
          </a:p>
          <a:p>
            <a:pPr algn="ctr" defTabSz="1423766"/>
            <a:r>
              <a:rPr lang="en-US" b="1" dirty="0">
                <a:solidFill>
                  <a:schemeClr val="bg2"/>
                </a:solidFill>
                <a:latin typeface="Arial" panose="020B0604020202020204" pitchFamily="34" charset="0"/>
                <a:cs typeface="Arial" panose="020B0604020202020204" pitchFamily="34" charset="0"/>
              </a:rPr>
              <a:t>2014-2016</a:t>
            </a:r>
          </a:p>
        </p:txBody>
      </p:sp>
      <p:sp>
        <p:nvSpPr>
          <p:cNvPr id="14" name="Rectangle 13"/>
          <p:cNvSpPr/>
          <p:nvPr/>
        </p:nvSpPr>
        <p:spPr>
          <a:xfrm>
            <a:off x="936956" y="14077678"/>
            <a:ext cx="2327942" cy="2648417"/>
          </a:xfrm>
          <a:prstGeom prst="rect">
            <a:avLst/>
          </a:prstGeom>
        </p:spPr>
        <p:txBody>
          <a:bodyPr wrap="square">
            <a:spAutoFit/>
          </a:bodyPr>
          <a:lstStyle/>
          <a:p>
            <a:pPr lvl="0" algn="ctr" defTabSz="1016330">
              <a:lnSpc>
                <a:spcPct val="90000"/>
              </a:lnSpc>
              <a:spcBef>
                <a:spcPts val="1112"/>
              </a:spcBef>
            </a:pPr>
            <a:r>
              <a:rPr lang="en-US" sz="1400" b="1" dirty="0">
                <a:solidFill>
                  <a:srgbClr val="005383"/>
                </a:solidFill>
                <a:latin typeface="Knockout HTF31-JuniorMiddlewt" charset="0"/>
                <a:ea typeface="Knockout HTF31-JuniorMiddlewt" charset="0"/>
                <a:cs typeface="Knockout HTF31-JuniorMiddlewt" charset="0"/>
              </a:rPr>
              <a:t>2014</a:t>
            </a:r>
          </a:p>
          <a:p>
            <a:pPr lvl="0" defTabSz="1016330">
              <a:lnSpc>
                <a:spcPct val="90000"/>
              </a:lnSpc>
              <a:spcBef>
                <a:spcPts val="1112"/>
              </a:spcBef>
            </a:pPr>
            <a:r>
              <a:rPr lang="en-US" sz="1400" dirty="0">
                <a:solidFill>
                  <a:srgbClr val="005383"/>
                </a:solidFill>
                <a:latin typeface="Knockout HTF31-JuniorMiddlewt" charset="0"/>
                <a:ea typeface="Knockout HTF31-JuniorMiddlewt" charset="0"/>
                <a:cs typeface="Knockout HTF31-JuniorMiddlewt" charset="0"/>
              </a:rPr>
              <a:t>Negotiations with US CDC, Gilead Sciences Inc. and other partners </a:t>
            </a:r>
          </a:p>
          <a:p>
            <a:pPr lvl="0" defTabSz="1016330">
              <a:lnSpc>
                <a:spcPct val="90000"/>
              </a:lnSpc>
              <a:spcBef>
                <a:spcPts val="1112"/>
              </a:spcBef>
            </a:pPr>
            <a:r>
              <a:rPr lang="en-US" sz="1400" dirty="0">
                <a:solidFill>
                  <a:srgbClr val="005383"/>
                </a:solidFill>
                <a:latin typeface="Knockout HTF31-JuniorMiddlewt" charset="0"/>
                <a:ea typeface="Knockout HTF31-JuniorMiddlewt" charset="0"/>
                <a:cs typeface="Knockout HTF31-JuniorMiddlewt" charset="0"/>
              </a:rPr>
              <a:t>1st National Workshop on Hepatitis C and Establishment of National Committee for HCV</a:t>
            </a:r>
          </a:p>
          <a:p>
            <a:pPr lvl="0" defTabSz="1016330">
              <a:lnSpc>
                <a:spcPct val="90000"/>
              </a:lnSpc>
              <a:spcBef>
                <a:spcPts val="1112"/>
              </a:spcBef>
            </a:pPr>
            <a:r>
              <a:rPr lang="en-US" sz="1400" dirty="0">
                <a:solidFill>
                  <a:srgbClr val="005383"/>
                </a:solidFill>
                <a:latin typeface="Knockout HTF31-JuniorMiddlewt" charset="0"/>
                <a:ea typeface="Knockout HTF31-JuniorMiddlewt" charset="0"/>
                <a:cs typeface="Knockout HTF31-JuniorMiddlewt" charset="0"/>
              </a:rPr>
              <a:t>Treatment with “</a:t>
            </a:r>
            <a:r>
              <a:rPr lang="en-US" sz="1400" dirty="0" err="1">
                <a:solidFill>
                  <a:srgbClr val="005383"/>
                </a:solidFill>
                <a:latin typeface="Knockout HTF31-JuniorMiddlewt" charset="0"/>
                <a:ea typeface="Knockout HTF31-JuniorMiddlewt" charset="0"/>
                <a:cs typeface="Knockout HTF31-JuniorMiddlewt" charset="0"/>
              </a:rPr>
              <a:t>Sofosbuvir</a:t>
            </a:r>
            <a:r>
              <a:rPr lang="en-US" sz="1400" dirty="0">
                <a:solidFill>
                  <a:srgbClr val="005383"/>
                </a:solidFill>
                <a:latin typeface="Knockout HTF31-JuniorMiddlewt" charset="0"/>
                <a:ea typeface="Knockout HTF31-JuniorMiddlewt" charset="0"/>
                <a:cs typeface="Knockout HTF31-JuniorMiddlewt" charset="0"/>
              </a:rPr>
              <a:t>” based regimens</a:t>
            </a:r>
          </a:p>
        </p:txBody>
      </p:sp>
      <p:sp>
        <p:nvSpPr>
          <p:cNvPr id="17" name="Rectangle 16"/>
          <p:cNvSpPr/>
          <p:nvPr/>
        </p:nvSpPr>
        <p:spPr>
          <a:xfrm>
            <a:off x="5622845" y="11645518"/>
            <a:ext cx="2632837" cy="1815882"/>
          </a:xfrm>
          <a:prstGeom prst="rect">
            <a:avLst/>
          </a:prstGeom>
        </p:spPr>
        <p:txBody>
          <a:bodyPr wrap="square">
            <a:spAutoFit/>
          </a:bodyPr>
          <a:lstStyle/>
          <a:p>
            <a:pPr lvl="0" algn="ctr"/>
            <a:r>
              <a:rPr lang="en-US" sz="1400" b="1" dirty="0">
                <a:solidFill>
                  <a:srgbClr val="005383"/>
                </a:solidFill>
                <a:latin typeface="Knockout HTF31-JuniorMiddlewt" charset="0"/>
                <a:ea typeface="Knockout HTF31-JuniorMiddlewt" charset="0"/>
                <a:cs typeface="Knockout HTF31-JuniorMiddlewt" charset="0"/>
              </a:rPr>
              <a:t>2016 (1 Quarter)</a:t>
            </a:r>
          </a:p>
          <a:p>
            <a:pPr lvl="0"/>
            <a:r>
              <a:rPr lang="en-US" sz="1400" dirty="0">
                <a:solidFill>
                  <a:srgbClr val="005383"/>
                </a:solidFill>
                <a:latin typeface="Knockout HTF31-JuniorMiddlewt" charset="0"/>
                <a:ea typeface="Knockout HTF31-JuniorMiddlewt" charset="0"/>
                <a:cs typeface="Knockout HTF31-JuniorMiddlewt" charset="0"/>
              </a:rPr>
              <a:t>Grant for development of new electronic program</a:t>
            </a:r>
          </a:p>
          <a:p>
            <a:pPr lvl="0"/>
            <a:endParaRPr lang="en-US" sz="1400" dirty="0">
              <a:solidFill>
                <a:srgbClr val="005383"/>
              </a:solidFill>
              <a:latin typeface="Knockout HTF31-JuniorMiddlewt" charset="0"/>
              <a:ea typeface="Knockout HTF31-JuniorMiddlewt" charset="0"/>
              <a:cs typeface="Knockout HTF31-JuniorMiddlewt" charset="0"/>
            </a:endParaRPr>
          </a:p>
          <a:p>
            <a:pPr lvl="0"/>
            <a:r>
              <a:rPr lang="en-US" sz="1400" dirty="0">
                <a:solidFill>
                  <a:srgbClr val="005383"/>
                </a:solidFill>
                <a:latin typeface="Knockout HTF31-JuniorMiddlewt" charset="0"/>
                <a:ea typeface="Knockout HTF31-JuniorMiddlewt" charset="0"/>
                <a:cs typeface="Knockout HTF31-JuniorMiddlewt" charset="0"/>
              </a:rPr>
              <a:t>First stock of </a:t>
            </a:r>
            <a:r>
              <a:rPr lang="en-US" sz="1400" dirty="0" err="1">
                <a:solidFill>
                  <a:srgbClr val="005383"/>
                </a:solidFill>
                <a:latin typeface="Knockout HTF31-JuniorMiddlewt" charset="0"/>
                <a:ea typeface="Knockout HTF31-JuniorMiddlewt" charset="0"/>
                <a:cs typeface="Knockout HTF31-JuniorMiddlewt" charset="0"/>
              </a:rPr>
              <a:t>Ledipasvir</a:t>
            </a:r>
            <a:r>
              <a:rPr lang="en-US" sz="1400" dirty="0">
                <a:solidFill>
                  <a:srgbClr val="005383"/>
                </a:solidFill>
                <a:latin typeface="Knockout HTF31-JuniorMiddlewt" charset="0"/>
                <a:ea typeface="Knockout HTF31-JuniorMiddlewt" charset="0"/>
                <a:cs typeface="Knockout HTF31-JuniorMiddlewt" charset="0"/>
              </a:rPr>
              <a:t>/</a:t>
            </a:r>
            <a:r>
              <a:rPr lang="en-US" sz="1400" dirty="0" err="1">
                <a:solidFill>
                  <a:srgbClr val="005383"/>
                </a:solidFill>
                <a:latin typeface="Knockout HTF31-JuniorMiddlewt" charset="0"/>
                <a:ea typeface="Knockout HTF31-JuniorMiddlewt" charset="0"/>
                <a:cs typeface="Knockout HTF31-JuniorMiddlewt" charset="0"/>
              </a:rPr>
              <a:t>Sofobusbuvir</a:t>
            </a:r>
            <a:endParaRPr lang="en-US" sz="1400" dirty="0">
              <a:solidFill>
                <a:srgbClr val="005383"/>
              </a:solidFill>
              <a:latin typeface="Knockout HTF31-JuniorMiddlewt" charset="0"/>
              <a:ea typeface="Knockout HTF31-JuniorMiddlewt" charset="0"/>
              <a:cs typeface="Knockout HTF31-JuniorMiddlewt" charset="0"/>
            </a:endParaRPr>
          </a:p>
          <a:p>
            <a:pPr lvl="0" algn="ctr"/>
            <a:endParaRPr lang="en-US" sz="1400" dirty="0">
              <a:solidFill>
                <a:srgbClr val="005383"/>
              </a:solidFill>
              <a:latin typeface="Knockout HTF31-JuniorMiddlewt" charset="0"/>
              <a:ea typeface="Knockout HTF31-JuniorMiddlewt" charset="0"/>
              <a:cs typeface="Knockout HTF31-JuniorMiddlewt" charset="0"/>
            </a:endParaRPr>
          </a:p>
          <a:p>
            <a:pPr lvl="0" algn="ctr"/>
            <a:endParaRPr lang="en-US" sz="1400" dirty="0">
              <a:solidFill>
                <a:srgbClr val="005383"/>
              </a:solidFill>
              <a:latin typeface="Knockout HTF31-JuniorMiddlewt" charset="0"/>
              <a:ea typeface="Knockout HTF31-JuniorMiddlewt" charset="0"/>
              <a:cs typeface="Knockout HTF31-JuniorMiddlewt" charset="0"/>
            </a:endParaRPr>
          </a:p>
        </p:txBody>
      </p:sp>
      <p:cxnSp>
        <p:nvCxnSpPr>
          <p:cNvPr id="19" name="Straight Arrow Connector 18"/>
          <p:cNvCxnSpPr/>
          <p:nvPr/>
        </p:nvCxnSpPr>
        <p:spPr>
          <a:xfrm flipH="1">
            <a:off x="4141928" y="13651544"/>
            <a:ext cx="1" cy="386153"/>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pic>
        <p:nvPicPr>
          <p:cNvPr id="20" name="Content Placeholder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3857422" y="14498623"/>
            <a:ext cx="1447786" cy="108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Rectangle 20"/>
          <p:cNvSpPr/>
          <p:nvPr/>
        </p:nvSpPr>
        <p:spPr>
          <a:xfrm>
            <a:off x="4024136" y="14126776"/>
            <a:ext cx="1107996" cy="307777"/>
          </a:xfrm>
          <a:prstGeom prst="rect">
            <a:avLst/>
          </a:prstGeom>
        </p:spPr>
        <p:txBody>
          <a:bodyPr wrap="none">
            <a:spAutoFit/>
          </a:bodyPr>
          <a:lstStyle/>
          <a:p>
            <a:pPr lvl="0" algn="ctr"/>
            <a:r>
              <a:rPr lang="en-US" sz="1400" b="1" dirty="0">
                <a:solidFill>
                  <a:srgbClr val="005383"/>
                </a:solidFill>
                <a:latin typeface="Knockout HTF31-JuniorMiddlewt" charset="0"/>
                <a:ea typeface="Knockout HTF31-JuniorMiddlewt" charset="0"/>
                <a:cs typeface="Knockout HTF31-JuniorMiddlewt" charset="0"/>
              </a:rPr>
              <a:t>2015 (July)</a:t>
            </a:r>
          </a:p>
        </p:txBody>
      </p:sp>
      <p:cxnSp>
        <p:nvCxnSpPr>
          <p:cNvPr id="22" name="Straight Arrow Connector 21"/>
          <p:cNvCxnSpPr/>
          <p:nvPr/>
        </p:nvCxnSpPr>
        <p:spPr>
          <a:xfrm flipV="1">
            <a:off x="4969370" y="13250318"/>
            <a:ext cx="0" cy="379904"/>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23" name="Rectangle 22"/>
          <p:cNvSpPr/>
          <p:nvPr/>
        </p:nvSpPr>
        <p:spPr>
          <a:xfrm>
            <a:off x="4424990" y="12748420"/>
            <a:ext cx="1088760" cy="523220"/>
          </a:xfrm>
          <a:prstGeom prst="rect">
            <a:avLst/>
          </a:prstGeom>
        </p:spPr>
        <p:txBody>
          <a:bodyPr wrap="none">
            <a:spAutoFit/>
          </a:bodyPr>
          <a:lstStyle/>
          <a:p>
            <a:r>
              <a:rPr lang="en-US" sz="1400" b="1" dirty="0">
                <a:solidFill>
                  <a:srgbClr val="005383"/>
                </a:solidFill>
                <a:latin typeface="Knockout HTF31-JuniorMiddlewt" charset="0"/>
                <a:ea typeface="Knockout HTF31-JuniorMiddlewt" charset="0"/>
                <a:cs typeface="Knockout HTF31-JuniorMiddlewt" charset="0"/>
              </a:rPr>
              <a:t>2015 (Nov)</a:t>
            </a:r>
          </a:p>
          <a:p>
            <a:pPr algn="ctr"/>
            <a:r>
              <a:rPr lang="en-US" sz="1400" dirty="0">
                <a:solidFill>
                  <a:srgbClr val="005383"/>
                </a:solidFill>
                <a:latin typeface="Knockout HTF31-JuniorMiddlewt" charset="0"/>
                <a:ea typeface="Knockout HTF31-JuniorMiddlewt" charset="0"/>
                <a:cs typeface="Knockout HTF31-JuniorMiddlewt" charset="0"/>
              </a:rPr>
              <a:t>1st TAG</a:t>
            </a:r>
          </a:p>
        </p:txBody>
      </p:sp>
      <p:cxnSp>
        <p:nvCxnSpPr>
          <p:cNvPr id="25" name="Straight Arrow Connector 24"/>
          <p:cNvCxnSpPr/>
          <p:nvPr/>
        </p:nvCxnSpPr>
        <p:spPr>
          <a:xfrm flipH="1">
            <a:off x="6867737" y="13651544"/>
            <a:ext cx="1" cy="386153"/>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26" name="Rectangle 25"/>
          <p:cNvSpPr/>
          <p:nvPr/>
        </p:nvSpPr>
        <p:spPr>
          <a:xfrm>
            <a:off x="1373651" y="12250044"/>
            <a:ext cx="2632837" cy="954107"/>
          </a:xfrm>
          <a:prstGeom prst="rect">
            <a:avLst/>
          </a:prstGeom>
        </p:spPr>
        <p:txBody>
          <a:bodyPr wrap="square">
            <a:spAutoFit/>
          </a:bodyPr>
          <a:lstStyle/>
          <a:p>
            <a:pPr lvl="0" algn="ctr"/>
            <a:r>
              <a:rPr lang="en-US" sz="1400" b="1" dirty="0">
                <a:solidFill>
                  <a:srgbClr val="005383"/>
                </a:solidFill>
                <a:latin typeface="Knockout HTF31-JuniorMiddlewt" charset="0"/>
                <a:ea typeface="Knockout HTF31-JuniorMiddlewt" charset="0"/>
                <a:cs typeface="Knockout HTF31-JuniorMiddlewt" charset="0"/>
              </a:rPr>
              <a:t>2015 (April)</a:t>
            </a:r>
          </a:p>
          <a:p>
            <a:pPr lvl="0"/>
            <a:r>
              <a:rPr lang="en-US" sz="1400" dirty="0">
                <a:solidFill>
                  <a:srgbClr val="005383"/>
                </a:solidFill>
                <a:latin typeface="Knockout HTF31-JuniorMiddlewt" charset="0"/>
                <a:ea typeface="Knockout HTF31-JuniorMiddlewt" charset="0"/>
                <a:cs typeface="Knockout HTF31-JuniorMiddlewt" charset="0"/>
              </a:rPr>
              <a:t>Approval of HCV elimination action plan and Launch of state program</a:t>
            </a:r>
          </a:p>
        </p:txBody>
      </p:sp>
      <p:sp>
        <p:nvSpPr>
          <p:cNvPr id="27" name="Rectangle 26"/>
          <p:cNvSpPr/>
          <p:nvPr/>
        </p:nvSpPr>
        <p:spPr>
          <a:xfrm>
            <a:off x="5765017" y="14128119"/>
            <a:ext cx="2275477" cy="954107"/>
          </a:xfrm>
          <a:prstGeom prst="rect">
            <a:avLst/>
          </a:prstGeom>
        </p:spPr>
        <p:txBody>
          <a:bodyPr wrap="square">
            <a:spAutoFit/>
          </a:bodyPr>
          <a:lstStyle/>
          <a:p>
            <a:pPr algn="ctr"/>
            <a:r>
              <a:rPr lang="en-US" sz="1400" b="1" dirty="0">
                <a:solidFill>
                  <a:srgbClr val="005383"/>
                </a:solidFill>
                <a:latin typeface="Knockout HTF31-JuniorMiddlewt" charset="0"/>
                <a:ea typeface="Knockout HTF31-JuniorMiddlewt" charset="0"/>
                <a:cs typeface="Knockout HTF31-JuniorMiddlewt" charset="0"/>
              </a:rPr>
              <a:t>2015 4th (Quarter)</a:t>
            </a:r>
          </a:p>
          <a:p>
            <a:pPr algn="ctr"/>
            <a:r>
              <a:rPr lang="en-US" sz="1400" dirty="0">
                <a:solidFill>
                  <a:srgbClr val="005383"/>
                </a:solidFill>
                <a:latin typeface="Knockout HTF31-JuniorMiddlewt" charset="0"/>
                <a:ea typeface="Knockout HTF31-JuniorMiddlewt" charset="0"/>
                <a:cs typeface="Knockout HTF31-JuniorMiddlewt" charset="0"/>
              </a:rPr>
              <a:t>Assessment of electronic database </a:t>
            </a:r>
          </a:p>
          <a:p>
            <a:pPr algn="ctr"/>
            <a:r>
              <a:rPr lang="en-US" sz="1400" dirty="0">
                <a:solidFill>
                  <a:srgbClr val="005383"/>
                </a:solidFill>
                <a:latin typeface="Knockout HTF31-JuniorMiddlewt" charset="0"/>
                <a:ea typeface="Knockout HTF31-JuniorMiddlewt" charset="0"/>
                <a:cs typeface="Knockout HTF31-JuniorMiddlewt" charset="0"/>
              </a:rPr>
              <a:t>“Stop C” </a:t>
            </a:r>
          </a:p>
        </p:txBody>
      </p:sp>
      <p:cxnSp>
        <p:nvCxnSpPr>
          <p:cNvPr id="28" name="Straight Arrow Connector 27"/>
          <p:cNvCxnSpPr/>
          <p:nvPr/>
        </p:nvCxnSpPr>
        <p:spPr>
          <a:xfrm flipV="1">
            <a:off x="6902755" y="13260979"/>
            <a:ext cx="0" cy="379904"/>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29" name="Straight Arrow Connector 28"/>
          <p:cNvCxnSpPr/>
          <p:nvPr/>
        </p:nvCxnSpPr>
        <p:spPr>
          <a:xfrm flipH="1">
            <a:off x="9400718" y="13651543"/>
            <a:ext cx="1" cy="386153"/>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30" name="Rectangle 29"/>
          <p:cNvSpPr/>
          <p:nvPr/>
        </p:nvSpPr>
        <p:spPr>
          <a:xfrm>
            <a:off x="8399434" y="14016891"/>
            <a:ext cx="2275477" cy="1384995"/>
          </a:xfrm>
          <a:prstGeom prst="rect">
            <a:avLst/>
          </a:prstGeom>
        </p:spPr>
        <p:txBody>
          <a:bodyPr wrap="square">
            <a:spAutoFit/>
          </a:bodyPr>
          <a:lstStyle/>
          <a:p>
            <a:pPr algn="ctr"/>
            <a:r>
              <a:rPr lang="en-US" sz="1400" b="1" dirty="0">
                <a:solidFill>
                  <a:srgbClr val="005383"/>
                </a:solidFill>
                <a:latin typeface="Knockout HTF31-JuniorMiddlewt" charset="0"/>
                <a:ea typeface="Knockout HTF31-JuniorMiddlewt" charset="0"/>
                <a:cs typeface="Knockout HTF31-JuniorMiddlewt" charset="0"/>
              </a:rPr>
              <a:t>2016 (April)</a:t>
            </a:r>
          </a:p>
          <a:p>
            <a:r>
              <a:rPr lang="en-US" sz="1400" dirty="0">
                <a:solidFill>
                  <a:srgbClr val="005383"/>
                </a:solidFill>
                <a:latin typeface="Knockout HTF31-JuniorMiddlewt" charset="0"/>
                <a:ea typeface="Knockout HTF31-JuniorMiddlewt" charset="0"/>
                <a:cs typeface="Knockout HTF31-JuniorMiddlewt" charset="0"/>
              </a:rPr>
              <a:t>Side session for Georgia at EASL</a:t>
            </a:r>
          </a:p>
          <a:p>
            <a:r>
              <a:rPr lang="en-US" sz="1400" dirty="0">
                <a:solidFill>
                  <a:srgbClr val="005383"/>
                </a:solidFill>
                <a:latin typeface="Knockout HTF31-JuniorMiddlewt" charset="0"/>
                <a:ea typeface="Knockout HTF31-JuniorMiddlewt" charset="0"/>
                <a:cs typeface="Knockout HTF31-JuniorMiddlewt" charset="0"/>
              </a:rPr>
              <a:t>Long term agreement between Company Gilead Sciences, In.</a:t>
            </a:r>
          </a:p>
        </p:txBody>
      </p:sp>
      <p:cxnSp>
        <p:nvCxnSpPr>
          <p:cNvPr id="31" name="Straight Arrow Connector 30"/>
          <p:cNvCxnSpPr/>
          <p:nvPr/>
        </p:nvCxnSpPr>
        <p:spPr>
          <a:xfrm flipV="1">
            <a:off x="9691790" y="13271640"/>
            <a:ext cx="0" cy="379904"/>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34" name="Rectangle 33"/>
          <p:cNvSpPr/>
          <p:nvPr/>
        </p:nvSpPr>
        <p:spPr>
          <a:xfrm>
            <a:off x="8498194" y="11821135"/>
            <a:ext cx="2632837" cy="1600438"/>
          </a:xfrm>
          <a:prstGeom prst="rect">
            <a:avLst/>
          </a:prstGeom>
        </p:spPr>
        <p:txBody>
          <a:bodyPr wrap="square">
            <a:spAutoFit/>
          </a:bodyPr>
          <a:lstStyle/>
          <a:p>
            <a:pPr lvl="0" algn="ctr"/>
            <a:r>
              <a:rPr lang="en-US" sz="1400" b="1" dirty="0">
                <a:solidFill>
                  <a:srgbClr val="005383"/>
                </a:solidFill>
                <a:latin typeface="Knockout HTF31-JuniorMiddlewt" charset="0"/>
                <a:ea typeface="Knockout HTF31-JuniorMiddlewt" charset="0"/>
                <a:cs typeface="Knockout HTF31-JuniorMiddlewt" charset="0"/>
              </a:rPr>
              <a:t>2016 (June)</a:t>
            </a:r>
          </a:p>
          <a:p>
            <a:r>
              <a:rPr lang="en-US" sz="1400" dirty="0">
                <a:solidFill>
                  <a:srgbClr val="005383"/>
                </a:solidFill>
                <a:latin typeface="Knockout HTF31-JuniorMiddlewt" charset="0"/>
                <a:ea typeface="Knockout HTF31-JuniorMiddlewt" charset="0"/>
                <a:cs typeface="Knockout HTF31-JuniorMiddlewt" charset="0"/>
              </a:rPr>
              <a:t>New</a:t>
            </a:r>
            <a:r>
              <a:rPr lang="ka-GE" sz="1400" dirty="0">
                <a:solidFill>
                  <a:srgbClr val="005383"/>
                </a:solidFill>
                <a:latin typeface="Knockout HTF31-JuniorMiddlewt" charset="0"/>
                <a:ea typeface="Knockout HTF31-JuniorMiddlewt" charset="0"/>
                <a:cs typeface="Knockout HTF31-JuniorMiddlewt" charset="0"/>
              </a:rPr>
              <a:t> </a:t>
            </a:r>
            <a:r>
              <a:rPr lang="en-US" sz="1400" dirty="0">
                <a:solidFill>
                  <a:srgbClr val="005383"/>
                </a:solidFill>
                <a:latin typeface="Knockout HTF31-JuniorMiddlewt" charset="0"/>
                <a:ea typeface="Knockout HTF31-JuniorMiddlewt" charset="0"/>
                <a:cs typeface="Knockout HTF31-JuniorMiddlewt" charset="0"/>
              </a:rPr>
              <a:t>“</a:t>
            </a:r>
            <a:r>
              <a:rPr lang="ka-GE" sz="1400" dirty="0">
                <a:solidFill>
                  <a:srgbClr val="005383"/>
                </a:solidFill>
                <a:latin typeface="Knockout HTF31-JuniorMiddlewt" charset="0"/>
                <a:ea typeface="Knockout HTF31-JuniorMiddlewt" charset="0"/>
                <a:cs typeface="Knockout HTF31-JuniorMiddlewt" charset="0"/>
              </a:rPr>
              <a:t>Elimination С</a:t>
            </a:r>
            <a:r>
              <a:rPr lang="en-US" sz="1400" dirty="0">
                <a:solidFill>
                  <a:srgbClr val="005383"/>
                </a:solidFill>
                <a:latin typeface="Knockout HTF31-JuniorMiddlewt" charset="0"/>
                <a:ea typeface="Knockout HTF31-JuniorMiddlewt" charset="0"/>
                <a:cs typeface="Knockout HTF31-JuniorMiddlewt" charset="0"/>
              </a:rPr>
              <a:t>” program was launched</a:t>
            </a:r>
          </a:p>
          <a:p>
            <a:endParaRPr lang="en-US" sz="1400" dirty="0">
              <a:solidFill>
                <a:srgbClr val="005383"/>
              </a:solidFill>
              <a:latin typeface="Knockout HTF31-JuniorMiddlewt" charset="0"/>
              <a:ea typeface="Knockout HTF31-JuniorMiddlewt" charset="0"/>
              <a:cs typeface="Knockout HTF31-JuniorMiddlewt" charset="0"/>
            </a:endParaRPr>
          </a:p>
          <a:p>
            <a:pPr algn="ctr"/>
            <a:r>
              <a:rPr lang="en-US" sz="1400" dirty="0">
                <a:solidFill>
                  <a:srgbClr val="005383"/>
                </a:solidFill>
                <a:latin typeface="Knockout HTF31-JuniorMiddlewt" charset="0"/>
                <a:ea typeface="Knockout HTF31-JuniorMiddlewt" charset="0"/>
                <a:cs typeface="Knockout HTF31-JuniorMiddlewt" charset="0"/>
              </a:rPr>
              <a:t>Eligibility criteria were</a:t>
            </a:r>
            <a:r>
              <a:rPr lang="ka-GE" sz="1400" dirty="0">
                <a:solidFill>
                  <a:srgbClr val="005383"/>
                </a:solidFill>
                <a:latin typeface="Knockout HTF31-JuniorMiddlewt" charset="0"/>
                <a:ea typeface="Knockout HTF31-JuniorMiddlewt" charset="0"/>
                <a:cs typeface="Knockout HTF31-JuniorMiddlewt" charset="0"/>
              </a:rPr>
              <a:t> </a:t>
            </a:r>
            <a:r>
              <a:rPr lang="en-US" sz="1400" dirty="0">
                <a:solidFill>
                  <a:srgbClr val="005383"/>
                </a:solidFill>
                <a:latin typeface="Knockout HTF31-JuniorMiddlewt" charset="0"/>
                <a:ea typeface="Knockout HTF31-JuniorMiddlewt" charset="0"/>
                <a:cs typeface="Knockout HTF31-JuniorMiddlewt" charset="0"/>
              </a:rPr>
              <a:t>removed</a:t>
            </a:r>
          </a:p>
          <a:p>
            <a:pPr algn="ctr"/>
            <a:endParaRPr lang="en-US" sz="1400" dirty="0"/>
          </a:p>
          <a:p>
            <a:pPr lvl="0" algn="ctr"/>
            <a:endParaRPr lang="en-US" sz="1400" dirty="0">
              <a:solidFill>
                <a:srgbClr val="005383"/>
              </a:solidFill>
              <a:latin typeface="Knockout HTF31-JuniorMiddlewt" charset="0"/>
              <a:ea typeface="Knockout HTF31-JuniorMiddlewt" charset="0"/>
              <a:cs typeface="Knockout HTF31-JuniorMiddlewt" charset="0"/>
            </a:endParaRPr>
          </a:p>
        </p:txBody>
      </p:sp>
      <p:cxnSp>
        <p:nvCxnSpPr>
          <p:cNvPr id="35" name="Straight Arrow Connector 34"/>
          <p:cNvCxnSpPr/>
          <p:nvPr/>
        </p:nvCxnSpPr>
        <p:spPr>
          <a:xfrm flipH="1">
            <a:off x="11773804" y="13630738"/>
            <a:ext cx="1" cy="386153"/>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36" name="Rectangle 35"/>
          <p:cNvSpPr/>
          <p:nvPr/>
        </p:nvSpPr>
        <p:spPr>
          <a:xfrm>
            <a:off x="10674911" y="14077678"/>
            <a:ext cx="2275477" cy="1169551"/>
          </a:xfrm>
          <a:prstGeom prst="rect">
            <a:avLst/>
          </a:prstGeom>
        </p:spPr>
        <p:txBody>
          <a:bodyPr wrap="square">
            <a:spAutoFit/>
          </a:bodyPr>
          <a:lstStyle/>
          <a:p>
            <a:pPr algn="ctr"/>
            <a:r>
              <a:rPr lang="en-US" sz="1400" b="1" dirty="0">
                <a:solidFill>
                  <a:srgbClr val="005383"/>
                </a:solidFill>
                <a:latin typeface="Knockout HTF31-JuniorMiddlewt" charset="0"/>
                <a:ea typeface="Knockout HTF31-JuniorMiddlewt" charset="0"/>
                <a:cs typeface="Knockout HTF31-JuniorMiddlewt" charset="0"/>
              </a:rPr>
              <a:t>2016 (October)</a:t>
            </a:r>
          </a:p>
          <a:p>
            <a:r>
              <a:rPr lang="en-US" sz="1400" dirty="0">
                <a:solidFill>
                  <a:srgbClr val="005383"/>
                </a:solidFill>
                <a:latin typeface="Knockout HTF31-JuniorMiddlewt" charset="0"/>
                <a:ea typeface="Knockout HTF31-JuniorMiddlewt" charset="0"/>
                <a:cs typeface="Knockout HTF31-JuniorMiddlewt" charset="0"/>
              </a:rPr>
              <a:t>2</a:t>
            </a:r>
            <a:r>
              <a:rPr lang="en-US" sz="1400" baseline="30000" dirty="0">
                <a:solidFill>
                  <a:srgbClr val="005383"/>
                </a:solidFill>
                <a:latin typeface="Knockout HTF31-JuniorMiddlewt" charset="0"/>
                <a:ea typeface="Knockout HTF31-JuniorMiddlewt" charset="0"/>
                <a:cs typeface="Knockout HTF31-JuniorMiddlewt" charset="0"/>
              </a:rPr>
              <a:t>nd</a:t>
            </a:r>
            <a:r>
              <a:rPr lang="en-US" sz="1400" dirty="0">
                <a:solidFill>
                  <a:srgbClr val="005383"/>
                </a:solidFill>
                <a:latin typeface="Knockout HTF31-JuniorMiddlewt" charset="0"/>
                <a:ea typeface="Knockout HTF31-JuniorMiddlewt" charset="0"/>
                <a:cs typeface="Knockout HTF31-JuniorMiddlewt" charset="0"/>
              </a:rPr>
              <a:t> TAG </a:t>
            </a:r>
          </a:p>
          <a:p>
            <a:r>
              <a:rPr lang="en-US" sz="1400" dirty="0">
                <a:solidFill>
                  <a:srgbClr val="005383"/>
                </a:solidFill>
                <a:latin typeface="Knockout HTF31-JuniorMiddlewt" charset="0"/>
                <a:ea typeface="Knockout HTF31-JuniorMiddlewt" charset="0"/>
                <a:cs typeface="Knockout HTF31-JuniorMiddlewt" charset="0"/>
              </a:rPr>
              <a:t>Establishment of Georgia HCV Elimination Scientific Committee</a:t>
            </a:r>
          </a:p>
        </p:txBody>
      </p:sp>
      <p:sp>
        <p:nvSpPr>
          <p:cNvPr id="39" name="Rectangle 38"/>
          <p:cNvSpPr/>
          <p:nvPr/>
        </p:nvSpPr>
        <p:spPr>
          <a:xfrm>
            <a:off x="11179104" y="11264245"/>
            <a:ext cx="2250882" cy="1600438"/>
          </a:xfrm>
          <a:prstGeom prst="rect">
            <a:avLst/>
          </a:prstGeom>
        </p:spPr>
        <p:txBody>
          <a:bodyPr wrap="square">
            <a:spAutoFit/>
          </a:bodyPr>
          <a:lstStyle/>
          <a:p>
            <a:pPr algn="ctr"/>
            <a:r>
              <a:rPr lang="en-US" sz="1400" b="1" dirty="0">
                <a:solidFill>
                  <a:srgbClr val="005383"/>
                </a:solidFill>
                <a:latin typeface="Knockout HTF31-JuniorMiddlewt" charset="0"/>
                <a:ea typeface="Knockout HTF31-JuniorMiddlewt" charset="0"/>
                <a:cs typeface="Knockout HTF31-JuniorMiddlewt" charset="0"/>
              </a:rPr>
              <a:t>2016</a:t>
            </a:r>
          </a:p>
          <a:p>
            <a:pPr lvl="0"/>
            <a:r>
              <a:rPr lang="en-US" sz="1400" dirty="0">
                <a:solidFill>
                  <a:srgbClr val="005383"/>
                </a:solidFill>
                <a:latin typeface="Knockout HTF31-JuniorMiddlewt" charset="0"/>
                <a:ea typeface="Knockout HTF31-JuniorMiddlewt" charset="0"/>
                <a:cs typeface="Knockout HTF31-JuniorMiddlewt" charset="0"/>
              </a:rPr>
              <a:t>4th National Hepatitis C Elimination Workshop</a:t>
            </a:r>
          </a:p>
          <a:p>
            <a:pPr lvl="0"/>
            <a:endParaRPr lang="en-US" sz="1400" dirty="0">
              <a:solidFill>
                <a:srgbClr val="005383"/>
              </a:solidFill>
              <a:latin typeface="Knockout HTF31-JuniorMiddlewt" charset="0"/>
              <a:ea typeface="Knockout HTF31-JuniorMiddlewt" charset="0"/>
              <a:cs typeface="Knockout HTF31-JuniorMiddlewt" charset="0"/>
            </a:endParaRPr>
          </a:p>
          <a:p>
            <a:pPr lvl="0"/>
            <a:r>
              <a:rPr lang="en-US" sz="1400" dirty="0">
                <a:solidFill>
                  <a:srgbClr val="005383"/>
                </a:solidFill>
                <a:latin typeface="Knockout HTF31-JuniorMiddlewt" charset="0"/>
                <a:ea typeface="Knockout HTF31-JuniorMiddlewt" charset="0"/>
                <a:cs typeface="Knockout HTF31-JuniorMiddlewt" charset="0"/>
              </a:rPr>
              <a:t>AASLD Special session</a:t>
            </a:r>
          </a:p>
          <a:p>
            <a:pPr lvl="0"/>
            <a:endParaRPr lang="en-US" sz="1400" dirty="0">
              <a:solidFill>
                <a:srgbClr val="005383"/>
              </a:solidFill>
              <a:latin typeface="Knockout HTF31-JuniorMiddlewt" charset="0"/>
              <a:ea typeface="Knockout HTF31-JuniorMiddlewt" charset="0"/>
              <a:cs typeface="Knockout HTF31-JuniorMiddlewt" charset="0"/>
            </a:endParaRPr>
          </a:p>
          <a:p>
            <a:endParaRPr lang="en-US" sz="1400" dirty="0">
              <a:solidFill>
                <a:srgbClr val="005383"/>
              </a:solidFill>
              <a:latin typeface="Knockout HTF31-JuniorMiddlewt" charset="0"/>
              <a:ea typeface="Knockout HTF31-JuniorMiddlewt" charset="0"/>
              <a:cs typeface="Knockout HTF31-JuniorMiddlewt" charset="0"/>
            </a:endParaRPr>
          </a:p>
        </p:txBody>
      </p:sp>
      <p:cxnSp>
        <p:nvCxnSpPr>
          <p:cNvPr id="40" name="Straight Arrow Connector 39"/>
          <p:cNvCxnSpPr/>
          <p:nvPr/>
        </p:nvCxnSpPr>
        <p:spPr>
          <a:xfrm flipV="1">
            <a:off x="13074279" y="13271640"/>
            <a:ext cx="0" cy="379904"/>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pic>
        <p:nvPicPr>
          <p:cNvPr id="43" name="Content Placeholder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355237" y="12503084"/>
            <a:ext cx="1190302" cy="891019"/>
          </a:xfrm>
          <a:prstGeom prst="rect">
            <a:avLst/>
          </a:prstGeom>
        </p:spPr>
      </p:pic>
      <p:sp>
        <p:nvSpPr>
          <p:cNvPr id="44" name="TextBox 43"/>
          <p:cNvSpPr txBox="1">
            <a:spLocks noChangeArrowheads="1"/>
          </p:cNvSpPr>
          <p:nvPr/>
        </p:nvSpPr>
        <p:spPr bwMode="auto">
          <a:xfrm>
            <a:off x="830820" y="131662"/>
            <a:ext cx="13513564" cy="721461"/>
          </a:xfrm>
          <a:prstGeom prst="rect">
            <a:avLst/>
          </a:prstGeom>
          <a:ln/>
          <a:extLst/>
        </p:spPr>
        <p:style>
          <a:lnRef idx="1">
            <a:schemeClr val="accent1"/>
          </a:lnRef>
          <a:fillRef idx="2">
            <a:schemeClr val="accent1"/>
          </a:fillRef>
          <a:effectRef idx="1">
            <a:schemeClr val="accent1"/>
          </a:effectRef>
          <a:fontRef idx="minor">
            <a:schemeClr val="dk1"/>
          </a:fontRef>
        </p:style>
        <p:txBody>
          <a:bodyPr anchor="ctr"/>
          <a:lstStyle>
            <a:defPPr>
              <a:defRPr lang="en-US"/>
            </a:defPPr>
            <a:lvl1pPr algn="ctr" defTabSz="1423766">
              <a:defRPr sz="1600" b="1">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en-US" sz="2400" dirty="0"/>
              <a:t>Hepatitis C elimination program in Georgia</a:t>
            </a:r>
            <a:endParaRPr lang="en-US" altLang="en-US" sz="2400" dirty="0"/>
          </a:p>
        </p:txBody>
      </p:sp>
      <p:pic>
        <p:nvPicPr>
          <p:cNvPr id="45" name="Picture 44"/>
          <p:cNvPicPr>
            <a:picLocks noChangeAspect="1"/>
          </p:cNvPicPr>
          <p:nvPr/>
        </p:nvPicPr>
        <p:blipFill rotWithShape="1">
          <a:blip r:embed="rId4" cstate="print">
            <a:extLst>
              <a:ext uri="{28A0092B-C50C-407E-A947-70E740481C1C}">
                <a14:useLocalDpi xmlns:a14="http://schemas.microsoft.com/office/drawing/2010/main" val="0"/>
              </a:ext>
            </a:extLst>
          </a:blip>
          <a:srcRect b="19439"/>
          <a:stretch/>
        </p:blipFill>
        <p:spPr>
          <a:xfrm>
            <a:off x="781231" y="443473"/>
            <a:ext cx="5513832" cy="337288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lightRig rig="threePt" dir="t"/>
          </a:scene3d>
          <a:sp3d contourW="6350" prstMaterial="matte">
            <a:bevelT w="101600" h="101600"/>
            <a:contourClr>
              <a:srgbClr val="969696"/>
            </a:contourClr>
          </a:sp3d>
        </p:spPr>
      </p:pic>
      <p:pic>
        <p:nvPicPr>
          <p:cNvPr id="46" name="Picture 8" descr="https://media.licdn.com/media/p/5/000/23e/32c/262de80.png"/>
          <p:cNvPicPr>
            <a:picLocks noChangeAspect="1" noChangeArrowheads="1"/>
          </p:cNvPicPr>
          <p:nvPr/>
        </p:nvPicPr>
        <p:blipFill>
          <a:blip r:embed="rId5">
            <a:extLst>
              <a:ext uri="{28A0092B-C50C-407E-A947-70E740481C1C}">
                <a14:useLocalDpi xmlns:a14="http://schemas.microsoft.com/office/drawing/2010/main" val="0"/>
              </a:ext>
            </a:extLst>
          </a:blip>
          <a:srcRect r="53471"/>
          <a:stretch>
            <a:fillRect/>
          </a:stretch>
        </p:blipFill>
        <p:spPr bwMode="auto">
          <a:xfrm>
            <a:off x="11073414" y="1134502"/>
            <a:ext cx="1523039" cy="1125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 name="Picture 2" descr="https://d0.awsstatic.com/logos/customers/cdc-logo.png"/>
          <p:cNvPicPr>
            <a:picLocks noChangeAspect="1" noChangeArrowheads="1"/>
          </p:cNvPicPr>
          <p:nvPr/>
        </p:nvPicPr>
        <p:blipFill>
          <a:blip r:embed="rId6">
            <a:extLst>
              <a:ext uri="{28A0092B-C50C-407E-A947-70E740481C1C}">
                <a14:useLocalDpi xmlns:a14="http://schemas.microsoft.com/office/drawing/2010/main" val="0"/>
              </a:ext>
            </a:extLst>
          </a:blip>
          <a:srcRect r="2716"/>
          <a:stretch>
            <a:fillRect/>
          </a:stretch>
        </p:blipFill>
        <p:spPr bwMode="auto">
          <a:xfrm>
            <a:off x="13045980" y="1156283"/>
            <a:ext cx="1490692" cy="1124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 name="Picture 4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897441" y="1156283"/>
            <a:ext cx="2838482" cy="1124712"/>
          </a:xfrm>
          <a:prstGeom prst="rect">
            <a:avLst/>
          </a:prstGeom>
        </p:spPr>
      </p:pic>
      <p:sp>
        <p:nvSpPr>
          <p:cNvPr id="49" name="Rectangle 48"/>
          <p:cNvSpPr/>
          <p:nvPr/>
        </p:nvSpPr>
        <p:spPr>
          <a:xfrm>
            <a:off x="8788341" y="16473584"/>
            <a:ext cx="5513832" cy="3108543"/>
          </a:xfrm>
          <a:prstGeom prst="rect">
            <a:avLst/>
          </a:prstGeom>
        </p:spPr>
        <p:txBody>
          <a:bodyPr wrap="square">
            <a:spAutoFit/>
          </a:bodyPr>
          <a:lstStyle/>
          <a:p>
            <a:pPr algn="ctr" eaLnBrk="1" hangingPunct="1"/>
            <a:endParaRPr lang="en-US" sz="1400" dirty="0">
              <a:solidFill>
                <a:srgbClr val="002060"/>
              </a:solidFill>
            </a:endParaRPr>
          </a:p>
          <a:p>
            <a:r>
              <a:rPr lang="en-US" sz="1400" baseline="30000" dirty="0"/>
              <a:t>1</a:t>
            </a:r>
            <a:r>
              <a:rPr lang="en-US" sz="1400" dirty="0"/>
              <a:t> Ministry of </a:t>
            </a:r>
            <a:r>
              <a:rPr lang="en-US" sz="1400" dirty="0" err="1"/>
              <a:t>Labour</a:t>
            </a:r>
            <a:r>
              <a:rPr lang="en-US" sz="1400" dirty="0"/>
              <a:t>, Health and Social Affairs of Georgia</a:t>
            </a:r>
          </a:p>
          <a:p>
            <a:r>
              <a:rPr lang="en-US" sz="1400" baseline="30000" dirty="0"/>
              <a:t>2</a:t>
            </a:r>
            <a:r>
              <a:rPr lang="en-US" sz="1400" dirty="0"/>
              <a:t> National Center for Disease Control and Public Health of Georgia</a:t>
            </a:r>
          </a:p>
          <a:p>
            <a:r>
              <a:rPr lang="en-US" sz="1400" baseline="30000" dirty="0"/>
              <a:t>3</a:t>
            </a:r>
            <a:r>
              <a:rPr lang="en-US" sz="1400" dirty="0"/>
              <a:t> Infection Diseases, AIDS, and Clinical Immunology Research Center, Tbilisi, Georgia </a:t>
            </a:r>
          </a:p>
          <a:p>
            <a:r>
              <a:rPr lang="en-US" sz="1400" baseline="30000" dirty="0"/>
              <a:t>4</a:t>
            </a:r>
            <a:r>
              <a:rPr lang="en-US" sz="1400" dirty="0"/>
              <a:t> CDC Foundation</a:t>
            </a:r>
          </a:p>
          <a:p>
            <a:r>
              <a:rPr lang="en-US" sz="1400" baseline="30000" dirty="0"/>
              <a:t>5</a:t>
            </a:r>
            <a:r>
              <a:rPr lang="en-US" sz="1400" dirty="0"/>
              <a:t> Global Disease Detection, Division of Global Health Protection, South Caucasus CDC Office, Tbilisi, Georgia</a:t>
            </a:r>
          </a:p>
          <a:p>
            <a:r>
              <a:rPr lang="en-US" sz="1400" baseline="30000" dirty="0"/>
              <a:t>6</a:t>
            </a:r>
            <a:r>
              <a:rPr lang="en-US" sz="1400" dirty="0"/>
              <a:t> Division of Viral Hepatitis, National Center for HIV/AIDS, Viral Hepatitis, STD and TB Prevention, Centers for Disease Control and Prevention, Atlanta, Georgia, USA</a:t>
            </a:r>
          </a:p>
          <a:p>
            <a:r>
              <a:rPr lang="en-US" sz="1400" baseline="30000" dirty="0"/>
              <a:t>7</a:t>
            </a:r>
            <a:r>
              <a:rPr lang="en-US" sz="1400" dirty="0"/>
              <a:t> Clinic “</a:t>
            </a:r>
            <a:r>
              <a:rPr lang="en-US" sz="1400" dirty="0" err="1"/>
              <a:t>Neolab</a:t>
            </a:r>
            <a:r>
              <a:rPr lang="en-US" sz="1400" dirty="0"/>
              <a:t>”, Tbilisi, Georgia</a:t>
            </a:r>
          </a:p>
          <a:p>
            <a:r>
              <a:rPr lang="en-US" sz="1400" baseline="30000" dirty="0"/>
              <a:t>8</a:t>
            </a:r>
            <a:r>
              <a:rPr lang="en-US" sz="1400" dirty="0"/>
              <a:t> Clinic “</a:t>
            </a:r>
            <a:r>
              <a:rPr lang="en-US" sz="1400" dirty="0" err="1"/>
              <a:t>Hepa</a:t>
            </a:r>
            <a:r>
              <a:rPr lang="en-US" sz="1400" dirty="0"/>
              <a:t>”, Tbilisi, Georgia</a:t>
            </a:r>
          </a:p>
          <a:p>
            <a:r>
              <a:rPr lang="en-US" sz="1400" baseline="30000" dirty="0"/>
              <a:t>9</a:t>
            </a:r>
            <a:r>
              <a:rPr lang="en-US" sz="1400" dirty="0"/>
              <a:t> Clinic “</a:t>
            </a:r>
            <a:r>
              <a:rPr lang="en-US" sz="1400" dirty="0" err="1"/>
              <a:t>Mrcheveli</a:t>
            </a:r>
            <a:r>
              <a:rPr lang="en-US" sz="1400" dirty="0"/>
              <a:t>”, Tbilisi, Georgia</a:t>
            </a:r>
          </a:p>
        </p:txBody>
      </p:sp>
      <p:sp>
        <p:nvSpPr>
          <p:cNvPr id="50" name="Rounded Rectangle 49"/>
          <p:cNvSpPr/>
          <p:nvPr/>
        </p:nvSpPr>
        <p:spPr>
          <a:xfrm>
            <a:off x="1100505" y="4045503"/>
            <a:ext cx="5513832" cy="585498"/>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defTabSz="1423766">
              <a:defRPr/>
            </a:pPr>
            <a:r>
              <a:rPr lang="fr-CA" b="1" dirty="0">
                <a:solidFill>
                  <a:schemeClr val="bg2"/>
                </a:solidFill>
                <a:latin typeface="Arial" panose="020B0604020202020204" pitchFamily="34" charset="0"/>
                <a:cs typeface="Arial" panose="020B0604020202020204" pitchFamily="34" charset="0"/>
              </a:rPr>
              <a:t>Background</a:t>
            </a:r>
            <a:endParaRPr lang="en-US" b="1" dirty="0">
              <a:solidFill>
                <a:schemeClr val="bg2"/>
              </a:solidFill>
              <a:latin typeface="Arial" panose="020B0604020202020204" pitchFamily="34" charset="0"/>
              <a:cs typeface="Arial" panose="020B0604020202020204" pitchFamily="34" charset="0"/>
            </a:endParaRPr>
          </a:p>
        </p:txBody>
      </p:sp>
      <p:graphicFrame>
        <p:nvGraphicFramePr>
          <p:cNvPr id="51" name="Table 50"/>
          <p:cNvGraphicFramePr>
            <a:graphicFrameLocks noGrp="1"/>
          </p:cNvGraphicFramePr>
          <p:nvPr>
            <p:extLst>
              <p:ext uri="{D42A27DB-BD31-4B8C-83A1-F6EECF244321}">
                <p14:modId xmlns:p14="http://schemas.microsoft.com/office/powerpoint/2010/main" val="92767240"/>
              </p:ext>
            </p:extLst>
          </p:nvPr>
        </p:nvGraphicFramePr>
        <p:xfrm>
          <a:off x="1373651" y="6063213"/>
          <a:ext cx="4832574" cy="1978314"/>
        </p:xfrm>
        <a:graphic>
          <a:graphicData uri="http://schemas.openxmlformats.org/drawingml/2006/table">
            <a:tbl>
              <a:tblPr>
                <a:tableStyleId>{C4B1156A-380E-4F78-BDF5-A606A8083BF9}</a:tableStyleId>
              </a:tblPr>
              <a:tblGrid>
                <a:gridCol w="1984098">
                  <a:extLst>
                    <a:ext uri="{9D8B030D-6E8A-4147-A177-3AD203B41FA5}">
                      <a16:colId xmlns:a16="http://schemas.microsoft.com/office/drawing/2014/main" val="20000"/>
                    </a:ext>
                  </a:extLst>
                </a:gridCol>
                <a:gridCol w="656995">
                  <a:extLst>
                    <a:ext uri="{9D8B030D-6E8A-4147-A177-3AD203B41FA5}">
                      <a16:colId xmlns:a16="http://schemas.microsoft.com/office/drawing/2014/main" val="20001"/>
                    </a:ext>
                  </a:extLst>
                </a:gridCol>
                <a:gridCol w="730493">
                  <a:extLst>
                    <a:ext uri="{9D8B030D-6E8A-4147-A177-3AD203B41FA5}">
                      <a16:colId xmlns:a16="http://schemas.microsoft.com/office/drawing/2014/main" val="20002"/>
                    </a:ext>
                  </a:extLst>
                </a:gridCol>
                <a:gridCol w="1460988">
                  <a:extLst>
                    <a:ext uri="{9D8B030D-6E8A-4147-A177-3AD203B41FA5}">
                      <a16:colId xmlns:a16="http://schemas.microsoft.com/office/drawing/2014/main" val="20003"/>
                    </a:ext>
                  </a:extLst>
                </a:gridCol>
              </a:tblGrid>
              <a:tr h="120078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1" u="none" strike="noStrike" cap="none" normalizeH="0" baseline="0" dirty="0">
                          <a:ln>
                            <a:noFill/>
                          </a:ln>
                          <a:solidFill>
                            <a:schemeClr val="tx1">
                              <a:lumMod val="60000"/>
                              <a:lumOff val="40000"/>
                            </a:schemeClr>
                          </a:solidFill>
                          <a:effectLst/>
                        </a:rPr>
                        <a:t>Characteristic</a:t>
                      </a:r>
                      <a:endParaRPr kumimoji="0" lang="en-US" sz="1500" b="1" i="0" u="none" strike="noStrike" cap="none" normalizeH="0" baseline="0" dirty="0">
                        <a:ln>
                          <a:noFill/>
                        </a:ln>
                        <a:solidFill>
                          <a:schemeClr val="tx1">
                            <a:lumMod val="60000"/>
                            <a:lumOff val="40000"/>
                          </a:schemeClr>
                        </a:solidFill>
                        <a:effectLst/>
                        <a:latin typeface="Arial" panose="020B0604020202020204" pitchFamily="34" charset="0"/>
                        <a:ea typeface="MS PGothic" pitchFamily="34" charset="-128"/>
                      </a:endParaRPr>
                    </a:p>
                  </a:txBody>
                  <a:tcPr marL="68580" marR="68580" marT="34299" marB="34299"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1" u="none" strike="noStrike" cap="none" normalizeH="0" baseline="0" dirty="0">
                          <a:ln>
                            <a:noFill/>
                          </a:ln>
                          <a:solidFill>
                            <a:schemeClr val="tx1">
                              <a:lumMod val="60000"/>
                              <a:lumOff val="40000"/>
                            </a:schemeClr>
                          </a:solidFill>
                          <a:effectLst/>
                        </a:rPr>
                        <a:t>n</a:t>
                      </a:r>
                      <a:endParaRPr kumimoji="0" lang="en-US" sz="1500" b="1" i="0" u="none" strike="noStrike" cap="none" normalizeH="0" baseline="0" dirty="0">
                        <a:ln>
                          <a:noFill/>
                        </a:ln>
                        <a:solidFill>
                          <a:schemeClr val="tx1">
                            <a:lumMod val="60000"/>
                            <a:lumOff val="40000"/>
                          </a:schemeClr>
                        </a:solidFill>
                        <a:effectLst/>
                        <a:latin typeface="Arial" panose="020B0604020202020204" pitchFamily="34" charset="0"/>
                        <a:ea typeface="MS PGothic" pitchFamily="34" charset="-128"/>
                      </a:endParaRPr>
                    </a:p>
                  </a:txBody>
                  <a:tcPr marL="68580" marR="68580" marT="34299" marB="34299"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1" u="none" strike="noStrike" cap="none" normalizeH="0" baseline="0" dirty="0">
                          <a:ln>
                            <a:noFill/>
                          </a:ln>
                          <a:solidFill>
                            <a:schemeClr val="tx1">
                              <a:lumMod val="60000"/>
                              <a:lumOff val="40000"/>
                            </a:schemeClr>
                          </a:solidFill>
                          <a:effectLst/>
                        </a:rPr>
                        <a:t>%</a:t>
                      </a:r>
                      <a:endParaRPr kumimoji="0" lang="en-US" sz="1500" b="1" i="0" u="none" strike="noStrike" cap="none" normalizeH="0" baseline="0" dirty="0">
                        <a:ln>
                          <a:noFill/>
                        </a:ln>
                        <a:solidFill>
                          <a:schemeClr val="tx1">
                            <a:lumMod val="60000"/>
                            <a:lumOff val="40000"/>
                          </a:schemeClr>
                        </a:solidFill>
                        <a:effectLst/>
                        <a:latin typeface="Arial" panose="020B0604020202020204" pitchFamily="34" charset="0"/>
                        <a:ea typeface="MS PGothic" pitchFamily="34" charset="-128"/>
                      </a:endParaRPr>
                    </a:p>
                  </a:txBody>
                  <a:tcPr marL="68580" marR="68580" marT="34299" marB="34299"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1" u="none" strike="noStrike" cap="none" normalizeH="0" baseline="0" dirty="0">
                          <a:ln>
                            <a:noFill/>
                          </a:ln>
                          <a:solidFill>
                            <a:schemeClr val="tx1">
                              <a:lumMod val="60000"/>
                              <a:lumOff val="40000"/>
                            </a:schemeClr>
                          </a:solidFill>
                          <a:effectLst/>
                        </a:rPr>
                        <a:t>Estimated # nationwide ≥18 years</a:t>
                      </a:r>
                      <a:endParaRPr kumimoji="0" lang="en-US" sz="1500" b="1" i="0" u="none" strike="noStrike" cap="none" normalizeH="0" baseline="0" dirty="0">
                        <a:ln>
                          <a:noFill/>
                        </a:ln>
                        <a:solidFill>
                          <a:schemeClr val="tx1">
                            <a:lumMod val="60000"/>
                            <a:lumOff val="40000"/>
                          </a:schemeClr>
                        </a:solidFill>
                        <a:effectLst/>
                        <a:latin typeface="Arial" panose="020B0604020202020204" pitchFamily="34" charset="0"/>
                        <a:ea typeface="MS PGothic" pitchFamily="34" charset="-128"/>
                      </a:endParaRPr>
                    </a:p>
                  </a:txBody>
                  <a:tcPr marL="68580" marR="68580" marT="34299" marB="34299" horzOverflow="overflow"/>
                </a:tc>
                <a:extLst>
                  <a:ext uri="{0D108BD9-81ED-4DB2-BD59-A6C34878D82A}">
                    <a16:rowId xmlns:a16="http://schemas.microsoft.com/office/drawing/2014/main" val="10000"/>
                  </a:ext>
                </a:extLst>
              </a:tr>
              <a:tr h="48033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1" u="none" strike="noStrike" cap="none" normalizeH="0" baseline="0" dirty="0">
                          <a:ln>
                            <a:noFill/>
                          </a:ln>
                          <a:solidFill>
                            <a:schemeClr val="tx1">
                              <a:lumMod val="60000"/>
                              <a:lumOff val="40000"/>
                            </a:schemeClr>
                          </a:solidFill>
                          <a:effectLst/>
                        </a:rPr>
                        <a:t>Anti-HCV+</a:t>
                      </a:r>
                      <a:endParaRPr kumimoji="0" lang="en-US" sz="1500" b="1" i="0" u="none" strike="noStrike" cap="none" normalizeH="0" baseline="0" dirty="0">
                        <a:ln>
                          <a:noFill/>
                        </a:ln>
                        <a:solidFill>
                          <a:schemeClr val="tx1">
                            <a:lumMod val="60000"/>
                            <a:lumOff val="40000"/>
                          </a:schemeClr>
                        </a:solidFill>
                        <a:effectLst/>
                        <a:latin typeface="Arial" panose="020B0604020202020204" pitchFamily="34" charset="0"/>
                        <a:ea typeface="MS PGothic" pitchFamily="34" charset="-128"/>
                      </a:endParaRPr>
                    </a:p>
                  </a:txBody>
                  <a:tcPr marL="68580" marR="68580" marT="34299" marB="34299"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u="none" strike="noStrike" cap="none" normalizeH="0" baseline="0" dirty="0">
                          <a:ln>
                            <a:noFill/>
                          </a:ln>
                          <a:solidFill>
                            <a:schemeClr val="tx1">
                              <a:lumMod val="60000"/>
                              <a:lumOff val="40000"/>
                            </a:schemeClr>
                          </a:solidFill>
                          <a:effectLst/>
                        </a:rPr>
                        <a:t>425</a:t>
                      </a:r>
                      <a:endParaRPr kumimoji="0" lang="en-US" sz="1500" b="1" i="0" u="none" strike="noStrike" cap="none" normalizeH="0" baseline="0" dirty="0">
                        <a:ln>
                          <a:noFill/>
                        </a:ln>
                        <a:solidFill>
                          <a:schemeClr val="tx1">
                            <a:lumMod val="60000"/>
                            <a:lumOff val="40000"/>
                          </a:schemeClr>
                        </a:solidFill>
                        <a:effectLst/>
                        <a:latin typeface="Arial" panose="020B0604020202020204" pitchFamily="34" charset="0"/>
                        <a:ea typeface="MS PGothic" pitchFamily="34" charset="-128"/>
                      </a:endParaRPr>
                    </a:p>
                  </a:txBody>
                  <a:tcPr marL="68580" marR="68580" marT="34299" marB="34299"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u="none" strike="noStrike" cap="none" normalizeH="0" baseline="0" dirty="0">
                          <a:ln>
                            <a:noFill/>
                          </a:ln>
                          <a:solidFill>
                            <a:schemeClr val="tx1">
                              <a:lumMod val="60000"/>
                              <a:lumOff val="40000"/>
                            </a:schemeClr>
                          </a:solidFill>
                          <a:effectLst/>
                        </a:rPr>
                        <a:t>7.7%</a:t>
                      </a:r>
                      <a:endParaRPr kumimoji="0" lang="en-US" sz="1500" b="1" i="0" u="none" strike="noStrike" cap="none" normalizeH="0" baseline="0" dirty="0">
                        <a:ln>
                          <a:noFill/>
                        </a:ln>
                        <a:solidFill>
                          <a:schemeClr val="tx1">
                            <a:lumMod val="60000"/>
                            <a:lumOff val="40000"/>
                          </a:schemeClr>
                        </a:solidFill>
                        <a:effectLst/>
                        <a:latin typeface="Arial" panose="020B0604020202020204" pitchFamily="34" charset="0"/>
                        <a:ea typeface="MS PGothic" pitchFamily="34" charset="-128"/>
                      </a:endParaRPr>
                    </a:p>
                  </a:txBody>
                  <a:tcPr marL="68580" marR="68580" marT="34299" marB="34299"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u="none" strike="noStrike" cap="none" normalizeH="0" baseline="0" dirty="0">
                          <a:ln>
                            <a:noFill/>
                          </a:ln>
                          <a:solidFill>
                            <a:schemeClr val="tx1">
                              <a:lumMod val="60000"/>
                              <a:lumOff val="40000"/>
                            </a:schemeClr>
                          </a:solidFill>
                          <a:effectLst/>
                        </a:rPr>
                        <a:t>208,800</a:t>
                      </a:r>
                      <a:endParaRPr kumimoji="0" lang="en-US" sz="1500" b="1" i="0" u="none" strike="noStrike" cap="none" normalizeH="0" baseline="0" dirty="0">
                        <a:ln>
                          <a:noFill/>
                        </a:ln>
                        <a:solidFill>
                          <a:schemeClr val="tx1">
                            <a:lumMod val="60000"/>
                            <a:lumOff val="40000"/>
                          </a:schemeClr>
                        </a:solidFill>
                        <a:effectLst/>
                        <a:latin typeface="Arial" panose="020B0604020202020204" pitchFamily="34" charset="0"/>
                        <a:ea typeface="MS PGothic" pitchFamily="34" charset="-128"/>
                      </a:endParaRPr>
                    </a:p>
                  </a:txBody>
                  <a:tcPr marL="68580" marR="68580" marT="34299" marB="34299" horzOverflow="overflow"/>
                </a:tc>
                <a:extLst>
                  <a:ext uri="{0D108BD9-81ED-4DB2-BD59-A6C34878D82A}">
                    <a16:rowId xmlns:a16="http://schemas.microsoft.com/office/drawing/2014/main" val="10005"/>
                  </a:ext>
                </a:extLst>
              </a:tr>
              <a:tr h="13742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1" u="none" strike="noStrike" cap="none" normalizeH="0" baseline="0" dirty="0">
                          <a:ln>
                            <a:noFill/>
                          </a:ln>
                          <a:solidFill>
                            <a:schemeClr val="tx1">
                              <a:lumMod val="60000"/>
                              <a:lumOff val="40000"/>
                            </a:schemeClr>
                          </a:solidFill>
                          <a:effectLst/>
                        </a:rPr>
                        <a:t>HCV RNA+</a:t>
                      </a:r>
                      <a:endParaRPr kumimoji="0" lang="en-US" sz="1500" b="1" i="0" u="none" strike="noStrike" cap="none" normalizeH="0" baseline="0" dirty="0">
                        <a:ln>
                          <a:noFill/>
                        </a:ln>
                        <a:solidFill>
                          <a:schemeClr val="tx1">
                            <a:lumMod val="60000"/>
                            <a:lumOff val="40000"/>
                          </a:schemeClr>
                        </a:solidFill>
                        <a:effectLst/>
                        <a:latin typeface="Arial" panose="020B0604020202020204" pitchFamily="34" charset="0"/>
                        <a:ea typeface="MS PGothic" pitchFamily="34" charset="-128"/>
                      </a:endParaRPr>
                    </a:p>
                  </a:txBody>
                  <a:tcPr marL="68580" marR="68580" marT="34299" marB="34299"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u="none" strike="noStrike" cap="none" normalizeH="0" baseline="0" dirty="0">
                          <a:ln>
                            <a:noFill/>
                          </a:ln>
                          <a:solidFill>
                            <a:schemeClr val="tx1">
                              <a:lumMod val="60000"/>
                              <a:lumOff val="40000"/>
                            </a:schemeClr>
                          </a:solidFill>
                          <a:effectLst/>
                        </a:rPr>
                        <a:t>311</a:t>
                      </a:r>
                      <a:endParaRPr kumimoji="0" lang="en-US" sz="1500" b="1" i="0" u="none" strike="noStrike" cap="none" normalizeH="0" baseline="0" dirty="0">
                        <a:ln>
                          <a:noFill/>
                        </a:ln>
                        <a:solidFill>
                          <a:schemeClr val="tx1">
                            <a:lumMod val="60000"/>
                            <a:lumOff val="40000"/>
                          </a:schemeClr>
                        </a:solidFill>
                        <a:effectLst/>
                        <a:latin typeface="Arial" panose="020B0604020202020204" pitchFamily="34" charset="0"/>
                        <a:ea typeface="MS PGothic" pitchFamily="34" charset="-128"/>
                      </a:endParaRPr>
                    </a:p>
                  </a:txBody>
                  <a:tcPr marL="68580" marR="68580" marT="34299" marB="34299"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u="none" strike="noStrike" cap="none" normalizeH="0" baseline="0" dirty="0">
                          <a:ln>
                            <a:noFill/>
                          </a:ln>
                          <a:solidFill>
                            <a:schemeClr val="tx1">
                              <a:lumMod val="60000"/>
                              <a:lumOff val="40000"/>
                            </a:schemeClr>
                          </a:solidFill>
                          <a:effectLst/>
                        </a:rPr>
                        <a:t>5.4%</a:t>
                      </a:r>
                      <a:endParaRPr kumimoji="0" lang="en-US" sz="1500" b="1" i="0" u="none" strike="noStrike" cap="none" normalizeH="0" baseline="0" dirty="0">
                        <a:ln>
                          <a:noFill/>
                        </a:ln>
                        <a:solidFill>
                          <a:schemeClr val="tx1">
                            <a:lumMod val="60000"/>
                            <a:lumOff val="40000"/>
                          </a:schemeClr>
                        </a:solidFill>
                        <a:effectLst/>
                        <a:latin typeface="Arial" panose="020B0604020202020204" pitchFamily="34" charset="0"/>
                        <a:ea typeface="MS PGothic" pitchFamily="34" charset="-128"/>
                      </a:endParaRPr>
                    </a:p>
                  </a:txBody>
                  <a:tcPr marL="68580" marR="68580" marT="34299" marB="34299"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u="none" strike="noStrike" cap="none" normalizeH="0" baseline="0" dirty="0">
                          <a:ln>
                            <a:noFill/>
                          </a:ln>
                          <a:solidFill>
                            <a:schemeClr val="tx1">
                              <a:lumMod val="60000"/>
                              <a:lumOff val="40000"/>
                            </a:schemeClr>
                          </a:solidFill>
                          <a:effectLst/>
                        </a:rPr>
                        <a:t>150,300</a:t>
                      </a:r>
                      <a:endParaRPr kumimoji="0" lang="en-US" sz="1500" b="1" i="0" u="none" strike="noStrike" cap="none" normalizeH="0" baseline="0" dirty="0">
                        <a:ln>
                          <a:noFill/>
                        </a:ln>
                        <a:solidFill>
                          <a:schemeClr val="tx1">
                            <a:lumMod val="60000"/>
                            <a:lumOff val="40000"/>
                          </a:schemeClr>
                        </a:solidFill>
                        <a:effectLst/>
                        <a:latin typeface="Arial" panose="020B0604020202020204" pitchFamily="34" charset="0"/>
                        <a:ea typeface="MS PGothic" pitchFamily="34" charset="-128"/>
                      </a:endParaRPr>
                    </a:p>
                  </a:txBody>
                  <a:tcPr marL="68580" marR="68580" marT="34299" marB="34299" horzOverflow="overflow"/>
                </a:tc>
                <a:extLst>
                  <a:ext uri="{0D108BD9-81ED-4DB2-BD59-A6C34878D82A}">
                    <a16:rowId xmlns:a16="http://schemas.microsoft.com/office/drawing/2014/main" val="4255986572"/>
                  </a:ext>
                </a:extLst>
              </a:tr>
            </a:tbl>
          </a:graphicData>
        </a:graphic>
      </p:graphicFrame>
      <p:sp>
        <p:nvSpPr>
          <p:cNvPr id="52" name="Rectangle 51"/>
          <p:cNvSpPr/>
          <p:nvPr/>
        </p:nvSpPr>
        <p:spPr>
          <a:xfrm>
            <a:off x="1100505" y="7897892"/>
            <a:ext cx="5509556" cy="2308324"/>
          </a:xfrm>
          <a:prstGeom prst="rect">
            <a:avLst/>
          </a:prstGeom>
        </p:spPr>
        <p:txBody>
          <a:bodyPr wrap="square">
            <a:spAutoFit/>
          </a:bodyPr>
          <a:lstStyle/>
          <a:p>
            <a:pPr algn="just"/>
            <a:r>
              <a:rPr lang="en-US" sz="1600" dirty="0"/>
              <a:t> </a:t>
            </a:r>
          </a:p>
          <a:p>
            <a:pPr algn="just"/>
            <a:r>
              <a:rPr lang="en-US" sz="1600" dirty="0"/>
              <a:t>In April 2015, Georgia government announced HCV as a priority and committed to eliminate the disease by 2020 and launched the unprecedented Hepatitis C Elimination Program, initially focused on treating HCV-infected persons with severe liver disease using curative regimens based on new direct-acting antivirals (DAAs). Starting in June, 2016, inclusion criteria were removed, expanding enrollment eligibility to include patients regardless of disease stage. </a:t>
            </a:r>
          </a:p>
        </p:txBody>
      </p:sp>
      <p:graphicFrame>
        <p:nvGraphicFramePr>
          <p:cNvPr id="53" name="Chart 52"/>
          <p:cNvGraphicFramePr/>
          <p:nvPr>
            <p:extLst>
              <p:ext uri="{D42A27DB-BD31-4B8C-83A1-F6EECF244321}">
                <p14:modId xmlns:p14="http://schemas.microsoft.com/office/powerpoint/2010/main" val="48866332"/>
              </p:ext>
            </p:extLst>
          </p:nvPr>
        </p:nvGraphicFramePr>
        <p:xfrm>
          <a:off x="298368" y="16726095"/>
          <a:ext cx="8199826" cy="4459573"/>
        </p:xfrm>
        <a:graphic>
          <a:graphicData uri="http://schemas.openxmlformats.org/drawingml/2006/chart">
            <c:chart xmlns:c="http://schemas.openxmlformats.org/drawingml/2006/chart" xmlns:r="http://schemas.openxmlformats.org/officeDocument/2006/relationships" r:id="rId8"/>
          </a:graphicData>
        </a:graphic>
      </p:graphicFrame>
      <p:sp>
        <p:nvSpPr>
          <p:cNvPr id="54" name="Rectangle 53"/>
          <p:cNvSpPr/>
          <p:nvPr/>
        </p:nvSpPr>
        <p:spPr>
          <a:xfrm>
            <a:off x="8240902" y="4744046"/>
            <a:ext cx="5510240" cy="2308324"/>
          </a:xfrm>
          <a:prstGeom prst="rect">
            <a:avLst/>
          </a:prstGeom>
        </p:spPr>
        <p:txBody>
          <a:bodyPr wrap="square">
            <a:spAutoFit/>
          </a:bodyPr>
          <a:lstStyle/>
          <a:p>
            <a:r>
              <a:rPr lang="en-US" sz="1600" dirty="0"/>
              <a:t>Features that made Georgia an ideal setting for eliminating HCV:</a:t>
            </a:r>
          </a:p>
          <a:p>
            <a:pPr marL="742950" lvl="1" indent="-285750">
              <a:buFont typeface="Arial" panose="020B0604020202020204" pitchFamily="34" charset="0"/>
              <a:buChar char="•"/>
            </a:pPr>
            <a:r>
              <a:rPr lang="en-US" sz="1600" dirty="0"/>
              <a:t>High prevalence</a:t>
            </a:r>
          </a:p>
          <a:p>
            <a:pPr marL="742950" lvl="1" indent="-285750">
              <a:buFont typeface="Arial" panose="020B0604020202020204" pitchFamily="34" charset="0"/>
              <a:buChar char="•"/>
            </a:pPr>
            <a:r>
              <a:rPr lang="en-US" sz="1600" dirty="0"/>
              <a:t>Small population</a:t>
            </a:r>
          </a:p>
          <a:p>
            <a:pPr marL="742950" lvl="1" indent="-285750">
              <a:buFont typeface="Arial" panose="020B0604020202020204" pitchFamily="34" charset="0"/>
              <a:buChar char="•"/>
            </a:pPr>
            <a:r>
              <a:rPr lang="en-US" sz="1600" dirty="0"/>
              <a:t>Political will</a:t>
            </a:r>
          </a:p>
          <a:p>
            <a:pPr marL="742950" lvl="1" indent="-285750">
              <a:buFont typeface="Arial" panose="020B0604020202020204" pitchFamily="34" charset="0"/>
              <a:buChar char="•"/>
            </a:pPr>
            <a:r>
              <a:rPr lang="en-US" sz="1600" dirty="0"/>
              <a:t>Diagnostic and human capacity</a:t>
            </a:r>
          </a:p>
          <a:p>
            <a:pPr marL="742950" lvl="1" indent="-285750">
              <a:buFont typeface="Arial" panose="020B0604020202020204" pitchFamily="34" charset="0"/>
              <a:buChar char="•"/>
            </a:pPr>
            <a:r>
              <a:rPr lang="en-US" sz="1600" dirty="0"/>
              <a:t>Close partnership with US CDC and other organizations</a:t>
            </a:r>
          </a:p>
          <a:p>
            <a:pPr lvl="1"/>
            <a:endParaRPr lang="en-US" sz="1600" dirty="0"/>
          </a:p>
        </p:txBody>
      </p:sp>
      <p:sp>
        <p:nvSpPr>
          <p:cNvPr id="55" name="Rectangle 54"/>
          <p:cNvSpPr/>
          <p:nvPr/>
        </p:nvSpPr>
        <p:spPr>
          <a:xfrm>
            <a:off x="7351193" y="2485484"/>
            <a:ext cx="7559675" cy="1492716"/>
          </a:xfrm>
          <a:prstGeom prst="rect">
            <a:avLst/>
          </a:prstGeom>
        </p:spPr>
        <p:txBody>
          <a:bodyPr>
            <a:spAutoFit/>
          </a:bodyPr>
          <a:lstStyle/>
          <a:p>
            <a:pPr eaLnBrk="1" hangingPunct="1"/>
            <a:r>
              <a:rPr lang="en-US" sz="1500" dirty="0"/>
              <a:t>David </a:t>
            </a:r>
            <a:r>
              <a:rPr lang="en-US" sz="1500" dirty="0" err="1"/>
              <a:t>Sergeenko</a:t>
            </a:r>
            <a:r>
              <a:rPr lang="ka-GE" sz="1500" baseline="30000" dirty="0"/>
              <a:t>1</a:t>
            </a:r>
            <a:r>
              <a:rPr lang="en-US" sz="1500" dirty="0"/>
              <a:t>, Valeri </a:t>
            </a:r>
            <a:r>
              <a:rPr lang="en-US" sz="1500" dirty="0" err="1"/>
              <a:t>Kvaratskhelia</a:t>
            </a:r>
            <a:r>
              <a:rPr lang="ka-GE" sz="1500" baseline="30000" dirty="0"/>
              <a:t>1</a:t>
            </a:r>
            <a:r>
              <a:rPr lang="en-US" sz="1500" dirty="0"/>
              <a:t>, </a:t>
            </a:r>
            <a:r>
              <a:rPr lang="en-US" sz="1500" dirty="0" err="1"/>
              <a:t>Amiran</a:t>
            </a:r>
            <a:r>
              <a:rPr lang="en-US" sz="1500" dirty="0"/>
              <a:t> </a:t>
            </a:r>
            <a:r>
              <a:rPr lang="en-US" sz="1500" dirty="0" err="1"/>
              <a:t>Gamkrelidze</a:t>
            </a:r>
            <a:r>
              <a:rPr lang="ka-GE" sz="1500" baseline="30000" dirty="0"/>
              <a:t>2</a:t>
            </a:r>
            <a:r>
              <a:rPr lang="en-US" sz="1500" dirty="0"/>
              <a:t>, Irina </a:t>
            </a:r>
            <a:r>
              <a:rPr lang="en-US" sz="1500" dirty="0" err="1"/>
              <a:t>Tskhomelidze</a:t>
            </a:r>
            <a:r>
              <a:rPr lang="ka-GE" sz="1500" baseline="30000" dirty="0"/>
              <a:t>1</a:t>
            </a:r>
            <a:r>
              <a:rPr lang="en-US" sz="1500" dirty="0"/>
              <a:t>, Davit </a:t>
            </a:r>
            <a:r>
              <a:rPr lang="en-US" sz="1500" dirty="0" err="1"/>
              <a:t>Baliashvili</a:t>
            </a:r>
            <a:r>
              <a:rPr lang="ka-GE" sz="1500" baseline="30000" dirty="0"/>
              <a:t>2</a:t>
            </a:r>
            <a:r>
              <a:rPr lang="en-US" sz="1500" dirty="0"/>
              <a:t>, Maia </a:t>
            </a:r>
            <a:r>
              <a:rPr lang="en-US" sz="1500" dirty="0" err="1"/>
              <a:t>Tsereteli</a:t>
            </a:r>
            <a:r>
              <a:rPr lang="ka-GE" sz="1500" baseline="30000" dirty="0"/>
              <a:t>2</a:t>
            </a:r>
            <a:r>
              <a:rPr lang="en-US" sz="1500" dirty="0"/>
              <a:t>, </a:t>
            </a:r>
            <a:r>
              <a:rPr lang="en-US" sz="1500" dirty="0" err="1"/>
              <a:t>Tengiz</a:t>
            </a:r>
            <a:r>
              <a:rPr lang="en-US" sz="1500" dirty="0"/>
              <a:t> </a:t>
            </a:r>
            <a:r>
              <a:rPr lang="en-US" sz="1500" dirty="0" err="1"/>
              <a:t>Tsertsvadze</a:t>
            </a:r>
            <a:r>
              <a:rPr lang="ka-GE" sz="1500" baseline="30000" dirty="0"/>
              <a:t>3</a:t>
            </a:r>
            <a:r>
              <a:rPr lang="en-US" sz="1500" dirty="0"/>
              <a:t>, Lia </a:t>
            </a:r>
            <a:r>
              <a:rPr lang="en-US" sz="1500" dirty="0" err="1"/>
              <a:t>Gvinjilia</a:t>
            </a:r>
            <a:r>
              <a:rPr lang="ka-GE" sz="1500" baseline="30000" dirty="0"/>
              <a:t>4</a:t>
            </a:r>
            <a:r>
              <a:rPr lang="en-US" sz="1500" dirty="0"/>
              <a:t>, Juliette Morgan</a:t>
            </a:r>
            <a:r>
              <a:rPr lang="en-US" sz="1500" baseline="30000" dirty="0"/>
              <a:t>5</a:t>
            </a:r>
            <a:r>
              <a:rPr lang="en-US" sz="1500" dirty="0"/>
              <a:t>, </a:t>
            </a:r>
            <a:r>
              <a:rPr lang="en-US" sz="1500" dirty="0" err="1"/>
              <a:t>Muazzam</a:t>
            </a:r>
            <a:r>
              <a:rPr lang="en-US" sz="1500" dirty="0"/>
              <a:t> Nasrullah</a:t>
            </a:r>
            <a:r>
              <a:rPr lang="en-US" sz="1500" baseline="30000" dirty="0"/>
              <a:t>6</a:t>
            </a:r>
            <a:r>
              <a:rPr lang="en-US" sz="1500" dirty="0"/>
              <a:t>, Maia Butsashvili</a:t>
            </a:r>
            <a:r>
              <a:rPr lang="en-US" sz="1500" baseline="30000" dirty="0"/>
              <a:t>7</a:t>
            </a:r>
            <a:r>
              <a:rPr lang="en-US" sz="1500" dirty="0"/>
              <a:t>, </a:t>
            </a:r>
            <a:r>
              <a:rPr lang="en-US" sz="1500" dirty="0" err="1"/>
              <a:t>Lali</a:t>
            </a:r>
            <a:r>
              <a:rPr lang="en-US" sz="1500" dirty="0"/>
              <a:t> Sharvadze</a:t>
            </a:r>
            <a:r>
              <a:rPr lang="en-US" sz="1500" baseline="30000" dirty="0"/>
              <a:t>8</a:t>
            </a:r>
            <a:r>
              <a:rPr lang="en-US" sz="1500" dirty="0"/>
              <a:t>, David Metreveli</a:t>
            </a:r>
            <a:r>
              <a:rPr lang="en-US" sz="1500" baseline="30000" dirty="0"/>
              <a:t>9</a:t>
            </a:r>
            <a:r>
              <a:rPr lang="en-US" sz="1500" dirty="0"/>
              <a:t>, Francisco Averhoff</a:t>
            </a:r>
            <a:r>
              <a:rPr lang="en-US" sz="1500" baseline="30000" dirty="0"/>
              <a:t>6</a:t>
            </a:r>
            <a:r>
              <a:rPr lang="en-US" sz="1500" dirty="0"/>
              <a:t> </a:t>
            </a:r>
          </a:p>
          <a:p>
            <a:pPr eaLnBrk="1" hangingPunct="1"/>
            <a:r>
              <a:rPr lang="en-CA" altLang="en-US" sz="1600" b="1" dirty="0"/>
              <a:t>Contact Information:</a:t>
            </a:r>
          </a:p>
          <a:p>
            <a:pPr eaLnBrk="1" hangingPunct="1"/>
            <a:endParaRPr lang="en-US" sz="1500" dirty="0"/>
          </a:p>
        </p:txBody>
      </p:sp>
      <p:sp>
        <p:nvSpPr>
          <p:cNvPr id="56" name="Rounded Rectangle 55"/>
          <p:cNvSpPr/>
          <p:nvPr/>
        </p:nvSpPr>
        <p:spPr>
          <a:xfrm>
            <a:off x="8788341" y="15887895"/>
            <a:ext cx="5513832" cy="585498"/>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defTabSz="1423766">
              <a:defRPr/>
            </a:pPr>
            <a:r>
              <a:rPr lang="en-US" sz="1600" b="1" dirty="0">
                <a:solidFill>
                  <a:schemeClr val="bg2"/>
                </a:solidFill>
                <a:latin typeface="Arial" panose="020B0604020202020204" pitchFamily="34" charset="0"/>
                <a:cs typeface="Arial" panose="020B0604020202020204" pitchFamily="34" charset="0"/>
              </a:rPr>
              <a:t>References</a:t>
            </a:r>
            <a:endParaRPr lang="en-US" sz="1398" b="1" dirty="0">
              <a:solidFill>
                <a:schemeClr val="bg2"/>
              </a:solidFill>
              <a:latin typeface="Arial" panose="020B0604020202020204" pitchFamily="34" charset="0"/>
              <a:cs typeface="Arial" panose="020B0604020202020204" pitchFamily="34" charset="0"/>
            </a:endParaRPr>
          </a:p>
        </p:txBody>
      </p:sp>
      <p:sp>
        <p:nvSpPr>
          <p:cNvPr id="57" name="Rectangle 56"/>
          <p:cNvSpPr/>
          <p:nvPr/>
        </p:nvSpPr>
        <p:spPr>
          <a:xfrm>
            <a:off x="8277494" y="6913007"/>
            <a:ext cx="5513832" cy="3293209"/>
          </a:xfrm>
          <a:prstGeom prst="rect">
            <a:avLst/>
          </a:prstGeom>
        </p:spPr>
        <p:txBody>
          <a:bodyPr wrap="square">
            <a:spAutoFit/>
          </a:bodyPr>
          <a:lstStyle/>
          <a:p>
            <a:pPr algn="just"/>
            <a:r>
              <a:rPr lang="en-US" sz="1600" dirty="0"/>
              <a:t>Substantial progress has been made to eliminate HCV infection in Georgia, and the country has demonstrated the ability for rapidly scale up of care and treatment services. To achieve elimination, there still some challenges remain, including increasing access to care and treatment services and implementing a comprehensive approach to prevention and control of HCV infection. </a:t>
            </a:r>
          </a:p>
          <a:p>
            <a:pPr algn="just"/>
            <a:r>
              <a:rPr lang="en-US" sz="1600" dirty="0"/>
              <a:t>Georgia’s HCV elimination program could provide lessons for future programs to control HCV infection worldwide, particularly as treatment becomes more affordable and more countries seek to provide care and treatment services.</a:t>
            </a:r>
          </a:p>
        </p:txBody>
      </p:sp>
      <p:sp>
        <p:nvSpPr>
          <p:cNvPr id="58" name="Rounded Rectangle 57"/>
          <p:cNvSpPr/>
          <p:nvPr/>
        </p:nvSpPr>
        <p:spPr>
          <a:xfrm>
            <a:off x="8277494" y="3983205"/>
            <a:ext cx="5513832" cy="585498"/>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defTabSz="1423766">
              <a:defRPr/>
            </a:pPr>
            <a:r>
              <a:rPr lang="fr-CA" b="1" dirty="0" err="1">
                <a:solidFill>
                  <a:schemeClr val="bg2"/>
                </a:solidFill>
                <a:latin typeface="Arial" panose="020B0604020202020204" pitchFamily="34" charset="0"/>
                <a:cs typeface="Arial" panose="020B0604020202020204" pitchFamily="34" charset="0"/>
              </a:rPr>
              <a:t>Why</a:t>
            </a:r>
            <a:r>
              <a:rPr lang="fr-CA" b="1" dirty="0">
                <a:solidFill>
                  <a:schemeClr val="bg2"/>
                </a:solidFill>
                <a:latin typeface="Arial" panose="020B0604020202020204" pitchFamily="34" charset="0"/>
                <a:cs typeface="Arial" panose="020B0604020202020204" pitchFamily="34" charset="0"/>
              </a:rPr>
              <a:t> Georgia?</a:t>
            </a:r>
            <a:endParaRPr lang="en-US" b="1" dirty="0">
              <a:solidFill>
                <a:schemeClr val="bg2"/>
              </a:solidFill>
              <a:latin typeface="Arial" panose="020B0604020202020204" pitchFamily="34" charset="0"/>
              <a:cs typeface="Arial" panose="020B0604020202020204" pitchFamily="34" charset="0"/>
            </a:endParaRPr>
          </a:p>
        </p:txBody>
      </p:sp>
      <p:sp>
        <p:nvSpPr>
          <p:cNvPr id="59" name="Text Box 22"/>
          <p:cNvSpPr txBox="1">
            <a:spLocks noChangeArrowheads="1"/>
          </p:cNvSpPr>
          <p:nvPr/>
        </p:nvSpPr>
        <p:spPr bwMode="auto">
          <a:xfrm>
            <a:off x="8830552" y="20711925"/>
            <a:ext cx="5513832" cy="308483"/>
          </a:xfrm>
          <a:prstGeom prst="rect">
            <a:avLst/>
          </a:prstGeom>
          <a:noFill/>
          <a:ln>
            <a:solidFill>
              <a:srgbClr val="A7A9AB"/>
            </a:solidFill>
            <a:headEnd/>
            <a:tailEnd/>
          </a:ln>
        </p:spPr>
        <p:style>
          <a:lnRef idx="2">
            <a:schemeClr val="dk1"/>
          </a:lnRef>
          <a:fillRef idx="1">
            <a:schemeClr val="lt1"/>
          </a:fillRef>
          <a:effectRef idx="0">
            <a:schemeClr val="dk1"/>
          </a:effectRef>
          <a:fontRef idx="minor">
            <a:schemeClr val="dk1"/>
          </a:fontRef>
        </p:style>
        <p:txBody>
          <a:bodyPr lIns="40186" tIns="20093" rIns="40186" bIns="20093"/>
          <a:lstStyle>
            <a:lvl1pPr eaLnBrk="0" hangingPunct="0">
              <a:tabLst>
                <a:tab pos="0" algn="l"/>
                <a:tab pos="1217613" algn="l"/>
                <a:tab pos="2436813" algn="l"/>
                <a:tab pos="3656013" algn="l"/>
                <a:tab pos="4875213" algn="l"/>
                <a:tab pos="6094413" algn="l"/>
                <a:tab pos="7313613" algn="l"/>
                <a:tab pos="8532813" algn="l"/>
                <a:tab pos="9752013" algn="l"/>
                <a:tab pos="10971213" algn="l"/>
                <a:tab pos="12190413" algn="l"/>
                <a:tab pos="13409613" algn="l"/>
              </a:tabLst>
              <a:defRPr sz="8500">
                <a:solidFill>
                  <a:schemeClr val="tx1"/>
                </a:solidFill>
                <a:latin typeface="Arial" panose="020B0604020202020204" pitchFamily="34" charset="0"/>
                <a:cs typeface="Arial" panose="020B0604020202020204" pitchFamily="34" charset="0"/>
              </a:defRPr>
            </a:lvl1pPr>
            <a:lvl2pPr marL="742950" indent="-285750" eaLnBrk="0" hangingPunct="0">
              <a:tabLst>
                <a:tab pos="0" algn="l"/>
                <a:tab pos="1217613" algn="l"/>
                <a:tab pos="2436813" algn="l"/>
                <a:tab pos="3656013" algn="l"/>
                <a:tab pos="4875213" algn="l"/>
                <a:tab pos="6094413" algn="l"/>
                <a:tab pos="7313613" algn="l"/>
                <a:tab pos="8532813" algn="l"/>
                <a:tab pos="9752013" algn="l"/>
                <a:tab pos="10971213" algn="l"/>
                <a:tab pos="12190413" algn="l"/>
                <a:tab pos="13409613" algn="l"/>
              </a:tabLst>
              <a:defRPr sz="8500">
                <a:solidFill>
                  <a:schemeClr val="tx1"/>
                </a:solidFill>
                <a:latin typeface="Arial" panose="020B0604020202020204" pitchFamily="34" charset="0"/>
                <a:cs typeface="Arial" panose="020B0604020202020204" pitchFamily="34" charset="0"/>
              </a:defRPr>
            </a:lvl2pPr>
            <a:lvl3pPr marL="1143000" indent="-228600" eaLnBrk="0" hangingPunct="0">
              <a:tabLst>
                <a:tab pos="0" algn="l"/>
                <a:tab pos="1217613" algn="l"/>
                <a:tab pos="2436813" algn="l"/>
                <a:tab pos="3656013" algn="l"/>
                <a:tab pos="4875213" algn="l"/>
                <a:tab pos="6094413" algn="l"/>
                <a:tab pos="7313613" algn="l"/>
                <a:tab pos="8532813" algn="l"/>
                <a:tab pos="9752013" algn="l"/>
                <a:tab pos="10971213" algn="l"/>
                <a:tab pos="12190413" algn="l"/>
                <a:tab pos="13409613" algn="l"/>
              </a:tabLst>
              <a:defRPr sz="8500">
                <a:solidFill>
                  <a:schemeClr val="tx1"/>
                </a:solidFill>
                <a:latin typeface="Arial" panose="020B0604020202020204" pitchFamily="34" charset="0"/>
                <a:cs typeface="Arial" panose="020B0604020202020204" pitchFamily="34" charset="0"/>
              </a:defRPr>
            </a:lvl3pPr>
            <a:lvl4pPr marL="1600200" indent="-228600" eaLnBrk="0" hangingPunct="0">
              <a:tabLst>
                <a:tab pos="0" algn="l"/>
                <a:tab pos="1217613" algn="l"/>
                <a:tab pos="2436813" algn="l"/>
                <a:tab pos="3656013" algn="l"/>
                <a:tab pos="4875213" algn="l"/>
                <a:tab pos="6094413" algn="l"/>
                <a:tab pos="7313613" algn="l"/>
                <a:tab pos="8532813" algn="l"/>
                <a:tab pos="9752013" algn="l"/>
                <a:tab pos="10971213" algn="l"/>
                <a:tab pos="12190413" algn="l"/>
                <a:tab pos="13409613" algn="l"/>
              </a:tabLst>
              <a:defRPr sz="8500">
                <a:solidFill>
                  <a:schemeClr val="tx1"/>
                </a:solidFill>
                <a:latin typeface="Arial" panose="020B0604020202020204" pitchFamily="34" charset="0"/>
                <a:cs typeface="Arial" panose="020B0604020202020204" pitchFamily="34" charset="0"/>
              </a:defRPr>
            </a:lvl4pPr>
            <a:lvl5pPr marL="2057400" indent="-228600" eaLnBrk="0" hangingPunct="0">
              <a:tabLst>
                <a:tab pos="0" algn="l"/>
                <a:tab pos="1217613" algn="l"/>
                <a:tab pos="2436813" algn="l"/>
                <a:tab pos="3656013" algn="l"/>
                <a:tab pos="4875213" algn="l"/>
                <a:tab pos="6094413" algn="l"/>
                <a:tab pos="7313613" algn="l"/>
                <a:tab pos="8532813" algn="l"/>
                <a:tab pos="9752013" algn="l"/>
                <a:tab pos="10971213" algn="l"/>
                <a:tab pos="12190413" algn="l"/>
                <a:tab pos="13409613" algn="l"/>
              </a:tabLst>
              <a:defRPr sz="8500">
                <a:solidFill>
                  <a:schemeClr val="tx1"/>
                </a:solidFill>
                <a:latin typeface="Arial" panose="020B0604020202020204" pitchFamily="34" charset="0"/>
                <a:cs typeface="Arial" panose="020B0604020202020204" pitchFamily="34" charset="0"/>
              </a:defRPr>
            </a:lvl5pPr>
            <a:lvl6pPr marL="2514600" indent="-228600" defTabSz="4319588" eaLnBrk="0" fontAlgn="base" hangingPunct="0">
              <a:spcBef>
                <a:spcPct val="0"/>
              </a:spcBef>
              <a:spcAft>
                <a:spcPct val="0"/>
              </a:spcAft>
              <a:tabLst>
                <a:tab pos="0" algn="l"/>
                <a:tab pos="1217613" algn="l"/>
                <a:tab pos="2436813" algn="l"/>
                <a:tab pos="3656013" algn="l"/>
                <a:tab pos="4875213" algn="l"/>
                <a:tab pos="6094413" algn="l"/>
                <a:tab pos="7313613" algn="l"/>
                <a:tab pos="8532813" algn="l"/>
                <a:tab pos="9752013" algn="l"/>
                <a:tab pos="10971213" algn="l"/>
                <a:tab pos="12190413" algn="l"/>
                <a:tab pos="13409613" algn="l"/>
              </a:tabLst>
              <a:defRPr sz="8500">
                <a:solidFill>
                  <a:schemeClr val="tx1"/>
                </a:solidFill>
                <a:latin typeface="Arial" panose="020B0604020202020204" pitchFamily="34" charset="0"/>
                <a:cs typeface="Arial" panose="020B0604020202020204" pitchFamily="34" charset="0"/>
              </a:defRPr>
            </a:lvl6pPr>
            <a:lvl7pPr marL="2971800" indent="-228600" defTabSz="4319588" eaLnBrk="0" fontAlgn="base" hangingPunct="0">
              <a:spcBef>
                <a:spcPct val="0"/>
              </a:spcBef>
              <a:spcAft>
                <a:spcPct val="0"/>
              </a:spcAft>
              <a:tabLst>
                <a:tab pos="0" algn="l"/>
                <a:tab pos="1217613" algn="l"/>
                <a:tab pos="2436813" algn="l"/>
                <a:tab pos="3656013" algn="l"/>
                <a:tab pos="4875213" algn="l"/>
                <a:tab pos="6094413" algn="l"/>
                <a:tab pos="7313613" algn="l"/>
                <a:tab pos="8532813" algn="l"/>
                <a:tab pos="9752013" algn="l"/>
                <a:tab pos="10971213" algn="l"/>
                <a:tab pos="12190413" algn="l"/>
                <a:tab pos="13409613" algn="l"/>
              </a:tabLst>
              <a:defRPr sz="8500">
                <a:solidFill>
                  <a:schemeClr val="tx1"/>
                </a:solidFill>
                <a:latin typeface="Arial" panose="020B0604020202020204" pitchFamily="34" charset="0"/>
                <a:cs typeface="Arial" panose="020B0604020202020204" pitchFamily="34" charset="0"/>
              </a:defRPr>
            </a:lvl7pPr>
            <a:lvl8pPr marL="3429000" indent="-228600" defTabSz="4319588" eaLnBrk="0" fontAlgn="base" hangingPunct="0">
              <a:spcBef>
                <a:spcPct val="0"/>
              </a:spcBef>
              <a:spcAft>
                <a:spcPct val="0"/>
              </a:spcAft>
              <a:tabLst>
                <a:tab pos="0" algn="l"/>
                <a:tab pos="1217613" algn="l"/>
                <a:tab pos="2436813" algn="l"/>
                <a:tab pos="3656013" algn="l"/>
                <a:tab pos="4875213" algn="l"/>
                <a:tab pos="6094413" algn="l"/>
                <a:tab pos="7313613" algn="l"/>
                <a:tab pos="8532813" algn="l"/>
                <a:tab pos="9752013" algn="l"/>
                <a:tab pos="10971213" algn="l"/>
                <a:tab pos="12190413" algn="l"/>
                <a:tab pos="13409613" algn="l"/>
              </a:tabLst>
              <a:defRPr sz="8500">
                <a:solidFill>
                  <a:schemeClr val="tx1"/>
                </a:solidFill>
                <a:latin typeface="Arial" panose="020B0604020202020204" pitchFamily="34" charset="0"/>
                <a:cs typeface="Arial" panose="020B0604020202020204" pitchFamily="34" charset="0"/>
              </a:defRPr>
            </a:lvl8pPr>
            <a:lvl9pPr marL="3886200" indent="-228600" defTabSz="4319588" eaLnBrk="0" fontAlgn="base" hangingPunct="0">
              <a:spcBef>
                <a:spcPct val="0"/>
              </a:spcBef>
              <a:spcAft>
                <a:spcPct val="0"/>
              </a:spcAft>
              <a:tabLst>
                <a:tab pos="0" algn="l"/>
                <a:tab pos="1217613" algn="l"/>
                <a:tab pos="2436813" algn="l"/>
                <a:tab pos="3656013" algn="l"/>
                <a:tab pos="4875213" algn="l"/>
                <a:tab pos="6094413" algn="l"/>
                <a:tab pos="7313613" algn="l"/>
                <a:tab pos="8532813" algn="l"/>
                <a:tab pos="9752013" algn="l"/>
                <a:tab pos="10971213" algn="l"/>
                <a:tab pos="12190413" algn="l"/>
                <a:tab pos="13409613" algn="l"/>
              </a:tabLst>
              <a:defRPr sz="8500">
                <a:solidFill>
                  <a:schemeClr val="tx1"/>
                </a:solidFill>
                <a:latin typeface="Arial" panose="020B0604020202020204" pitchFamily="34" charset="0"/>
                <a:cs typeface="Arial" panose="020B0604020202020204" pitchFamily="34" charset="0"/>
              </a:defRPr>
            </a:lvl9pPr>
          </a:lstStyle>
          <a:p>
            <a:pPr eaLnBrk="1" hangingPunct="1">
              <a:spcBef>
                <a:spcPts val="548"/>
              </a:spcBef>
            </a:pPr>
            <a:r>
              <a:rPr lang="en-CA" altLang="en-US" sz="1400" dirty="0">
                <a:latin typeface="Myriad Web Pro" panose="020B0503030403020204" pitchFamily="34" charset="0"/>
                <a:cs typeface="+mn-cs"/>
              </a:rPr>
              <a:t>No conflicts of interest to report.</a:t>
            </a:r>
          </a:p>
        </p:txBody>
      </p:sp>
      <p:sp>
        <p:nvSpPr>
          <p:cNvPr id="60" name="Rounded Rectangle 59"/>
          <p:cNvSpPr/>
          <p:nvPr/>
        </p:nvSpPr>
        <p:spPr>
          <a:xfrm>
            <a:off x="8788341" y="19861098"/>
            <a:ext cx="5513832" cy="585498"/>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defTabSz="1423766">
              <a:defRPr/>
            </a:pPr>
            <a:r>
              <a:rPr lang="en-US" sz="1600" b="1"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Conflicts</a:t>
            </a:r>
            <a:r>
              <a:rPr lang="fr-CA" sz="1600" b="1"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of </a:t>
            </a:r>
            <a:r>
              <a:rPr lang="en-US" sz="1600" b="1"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Interests</a:t>
            </a:r>
            <a:endParaRPr lang="en-US" sz="1398" b="1"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 name="Rectangle 1"/>
          <p:cNvSpPr/>
          <p:nvPr/>
        </p:nvSpPr>
        <p:spPr>
          <a:xfrm>
            <a:off x="1076282" y="4909556"/>
            <a:ext cx="5513832" cy="830997"/>
          </a:xfrm>
          <a:prstGeom prst="rect">
            <a:avLst/>
          </a:prstGeom>
        </p:spPr>
        <p:txBody>
          <a:bodyPr>
            <a:spAutoFit/>
          </a:bodyPr>
          <a:lstStyle/>
          <a:p>
            <a:pPr algn="just"/>
            <a:r>
              <a:rPr lang="en-US" sz="1600" dirty="0"/>
              <a:t>Georgia, a country in the Caucasus region of Eurasia, considering </a:t>
            </a:r>
            <a:r>
              <a:rPr lang="en-US" sz="1600" dirty="0" err="1"/>
              <a:t>serosurvey</a:t>
            </a:r>
            <a:r>
              <a:rPr lang="en-US" sz="1600" dirty="0"/>
              <a:t> data (performed with technical support of US CDC) has a high prevalence of hepatitis C virus (HCV) infection.</a:t>
            </a:r>
          </a:p>
        </p:txBody>
      </p:sp>
    </p:spTree>
    <p:extLst>
      <p:ext uri="{BB962C8B-B14F-4D97-AF65-F5344CB8AC3E}">
        <p14:creationId xmlns:p14="http://schemas.microsoft.com/office/powerpoint/2010/main" val="2718008214"/>
      </p:ext>
    </p:extLst>
  </p:cSld>
  <p:clrMapOvr>
    <a:masterClrMapping/>
  </p:clrMapOvr>
</p:sld>
</file>

<file path=ppt/theme/theme1.xml><?xml version="1.0" encoding="utf-8"?>
<a:theme xmlns:a="http://schemas.openxmlformats.org/drawingml/2006/main" name="NCEH_ATSDR_combined">
  <a:themeElements>
    <a:clrScheme name="Custom 13">
      <a:dk1>
        <a:srgbClr val="0F56DC"/>
      </a:dk1>
      <a:lt1>
        <a:srgbClr val="FFC000"/>
      </a:lt1>
      <a:dk2>
        <a:srgbClr val="FFFFFF"/>
      </a:dk2>
      <a:lt2>
        <a:srgbClr val="FFFFFF"/>
      </a:lt2>
      <a:accent1>
        <a:srgbClr val="4983F2"/>
      </a:accent1>
      <a:accent2>
        <a:srgbClr val="007D57"/>
      </a:accent2>
      <a:accent3>
        <a:srgbClr val="9A3B26"/>
      </a:accent3>
      <a:accent4>
        <a:srgbClr val="7F7F7F"/>
      </a:accent4>
      <a:accent5>
        <a:srgbClr val="0F56DC"/>
      </a:accent5>
      <a:accent6>
        <a:srgbClr val="002060"/>
      </a:accent6>
      <a:hlink>
        <a:srgbClr val="0F56DC"/>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solidFill>
              <a:srgbClr val="000000"/>
            </a:solidFill>
            <a:latin typeface="Calibri" panose="020F0502020204030204" pitchFamily="34" charset="0"/>
          </a:defRPr>
        </a:defPPr>
      </a:lstStyle>
    </a:txDef>
  </a:objectDefaults>
  <a:extraClrSchemeLst/>
</a:theme>
</file>

<file path=docProps/app.xml><?xml version="1.0" encoding="utf-8"?>
<Properties xmlns="http://schemas.openxmlformats.org/officeDocument/2006/extended-properties" xmlns:vt="http://schemas.openxmlformats.org/officeDocument/2006/docPropsVTypes">
  <Template/>
  <TotalTime>1022</TotalTime>
  <Words>619</Words>
  <Application>Microsoft Office PowerPoint</Application>
  <PresentationFormat>Custom</PresentationFormat>
  <Paragraphs>76</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MS PGothic</vt:lpstr>
      <vt:lpstr>Arial</vt:lpstr>
      <vt:lpstr>Calibri</vt:lpstr>
      <vt:lpstr>Courier New</vt:lpstr>
      <vt:lpstr>Knockout HTF31-JuniorMiddlewt</vt:lpstr>
      <vt:lpstr>Myriad Web Pro</vt:lpstr>
      <vt:lpstr>Wingdings</vt:lpstr>
      <vt:lpstr>NCEH_ATSDR_combined</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Naomi Robertson</dc:creator>
  <cp:lastModifiedBy>Lia Gvinjilia</cp:lastModifiedBy>
  <cp:revision>108</cp:revision>
  <dcterms:created xsi:type="dcterms:W3CDTF">2017-08-10T13:39:59Z</dcterms:created>
  <dcterms:modified xsi:type="dcterms:W3CDTF">2017-09-29T12:48:04Z</dcterms:modified>
</cp:coreProperties>
</file>